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56"/>
  </p:notesMasterIdLst>
  <p:sldIdLst>
    <p:sldId id="256" r:id="rId2"/>
    <p:sldId id="257" r:id="rId3"/>
    <p:sldId id="273" r:id="rId4"/>
    <p:sldId id="258" r:id="rId5"/>
    <p:sldId id="279" r:id="rId6"/>
    <p:sldId id="280" r:id="rId7"/>
    <p:sldId id="283" r:id="rId8"/>
    <p:sldId id="329" r:id="rId9"/>
    <p:sldId id="274" r:id="rId10"/>
    <p:sldId id="284" r:id="rId11"/>
    <p:sldId id="271" r:id="rId12"/>
    <p:sldId id="272" r:id="rId13"/>
    <p:sldId id="305" r:id="rId14"/>
    <p:sldId id="303" r:id="rId15"/>
    <p:sldId id="304" r:id="rId16"/>
    <p:sldId id="306" r:id="rId17"/>
    <p:sldId id="292" r:id="rId18"/>
    <p:sldId id="339" r:id="rId19"/>
    <p:sldId id="340" r:id="rId20"/>
    <p:sldId id="275" r:id="rId21"/>
    <p:sldId id="266" r:id="rId22"/>
    <p:sldId id="302" r:id="rId23"/>
    <p:sldId id="327" r:id="rId24"/>
    <p:sldId id="268" r:id="rId25"/>
    <p:sldId id="295" r:id="rId26"/>
    <p:sldId id="328" r:id="rId27"/>
    <p:sldId id="277" r:id="rId28"/>
    <p:sldId id="298" r:id="rId29"/>
    <p:sldId id="333" r:id="rId30"/>
    <p:sldId id="349" r:id="rId31"/>
    <p:sldId id="341" r:id="rId32"/>
    <p:sldId id="344" r:id="rId33"/>
    <p:sldId id="345" r:id="rId34"/>
    <p:sldId id="350" r:id="rId35"/>
    <p:sldId id="348" r:id="rId36"/>
    <p:sldId id="359" r:id="rId37"/>
    <p:sldId id="299" r:id="rId38"/>
    <p:sldId id="346" r:id="rId39"/>
    <p:sldId id="342" r:id="rId40"/>
    <p:sldId id="363" r:id="rId41"/>
    <p:sldId id="360" r:id="rId42"/>
    <p:sldId id="351" r:id="rId43"/>
    <p:sldId id="352" r:id="rId44"/>
    <p:sldId id="353" r:id="rId45"/>
    <p:sldId id="356" r:id="rId46"/>
    <p:sldId id="355" r:id="rId47"/>
    <p:sldId id="354" r:id="rId48"/>
    <p:sldId id="357" r:id="rId49"/>
    <p:sldId id="358" r:id="rId50"/>
    <p:sldId id="361" r:id="rId51"/>
    <p:sldId id="362" r:id="rId52"/>
    <p:sldId id="278" r:id="rId53"/>
    <p:sldId id="293" r:id="rId54"/>
    <p:sldId id="307" r:id="rId5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タイトル" id="{03820061-E3CC-42A9-8330-98D9C26F3D1D}">
          <p14:sldIdLst>
            <p14:sldId id="256"/>
            <p14:sldId id="257"/>
          </p14:sldIdLst>
        </p14:section>
        <p14:section name="はじめに" id="{0598FECD-E93F-4FFB-AFEE-5DE91CA5738F}">
          <p14:sldIdLst>
            <p14:sldId id="273"/>
            <p14:sldId id="258"/>
            <p14:sldId id="279"/>
            <p14:sldId id="280"/>
            <p14:sldId id="283"/>
            <p14:sldId id="329"/>
          </p14:sldIdLst>
        </p14:section>
        <p14:section name="要素技術" id="{EE83B1E2-0330-4337-AB88-FC9E9652B20E}">
          <p14:sldIdLst>
            <p14:sldId id="274"/>
            <p14:sldId id="284"/>
            <p14:sldId id="271"/>
            <p14:sldId id="272"/>
            <p14:sldId id="305"/>
            <p14:sldId id="303"/>
            <p14:sldId id="304"/>
            <p14:sldId id="306"/>
            <p14:sldId id="292"/>
            <p14:sldId id="339"/>
            <p14:sldId id="340"/>
          </p14:sldIdLst>
        </p14:section>
        <p14:section name="問題" id="{5DF14365-912A-421F-88AF-4ABB7DE19D81}">
          <p14:sldIdLst>
            <p14:sldId id="275"/>
            <p14:sldId id="266"/>
            <p14:sldId id="302"/>
            <p14:sldId id="327"/>
            <p14:sldId id="268"/>
            <p14:sldId id="295"/>
            <p14:sldId id="328"/>
          </p14:sldIdLst>
        </p14:section>
        <p14:section name="実験2" id="{C2EA450A-6529-4ED3-82D8-59D81AEA30EC}">
          <p14:sldIdLst>
            <p14:sldId id="277"/>
            <p14:sldId id="298"/>
            <p14:sldId id="333"/>
            <p14:sldId id="349"/>
            <p14:sldId id="341"/>
            <p14:sldId id="344"/>
            <p14:sldId id="345"/>
            <p14:sldId id="350"/>
            <p14:sldId id="348"/>
            <p14:sldId id="359"/>
            <p14:sldId id="299"/>
            <p14:sldId id="346"/>
            <p14:sldId id="342"/>
            <p14:sldId id="363"/>
            <p14:sldId id="360"/>
            <p14:sldId id="351"/>
            <p14:sldId id="352"/>
            <p14:sldId id="353"/>
            <p14:sldId id="356"/>
            <p14:sldId id="355"/>
            <p14:sldId id="354"/>
            <p14:sldId id="357"/>
            <p14:sldId id="358"/>
            <p14:sldId id="361"/>
            <p14:sldId id="362"/>
          </p14:sldIdLst>
        </p14:section>
        <p14:section name="まとめ" id="{5FBA91C0-6D67-487B-815A-0984769D4D87}">
          <p14:sldIdLst>
            <p14:sldId id="278"/>
            <p14:sldId id="293"/>
            <p14:sldId id="307"/>
          </p14:sldIdLst>
        </p14:section>
      </p14:sectionLst>
    </p:ex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DA233"/>
    <a:srgbClr val="E48312"/>
    <a:srgbClr val="E7E7E7"/>
    <a:srgbClr val="EFC130"/>
    <a:srgbClr val="FFFFFF"/>
    <a:srgbClr val="EF9B35"/>
    <a:srgbClr val="639729"/>
    <a:srgbClr val="404040"/>
    <a:srgbClr val="A791D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中間スタイル 4 - アクセント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D7B26C5-4107-4FEC-AEDC-1716B250A1EF}" styleName="スタイル (淡色)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0660B408-B3CF-4A94-85FC-2B1E0A45F4A2}" styleName="濃色スタイル 2 - アクセント 1/アクセント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8EC20E35-A176-4012-BC5E-935CFFF8708E}" styleName="スタイル (中間)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073A0DAA-6AF3-43AB-8588-CEC1D06C72B9}" styleName="スタイル (中間)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067" autoAdjust="0"/>
    <p:restoredTop sz="94660"/>
  </p:normalViewPr>
  <p:slideViewPr>
    <p:cSldViewPr snapToGrid="0">
      <p:cViewPr varScale="1">
        <p:scale>
          <a:sx n="108" d="100"/>
          <a:sy n="108" d="100"/>
        </p:scale>
        <p:origin x="1566" y="90"/>
      </p:cViewPr>
      <p:guideLst>
        <p:guide orient="horz" pos="2160"/>
        <p:guide pos="2880"/>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7.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650FAFA-3A1B-48CF-91FE-AA87330BE1CA}" type="datetimeFigureOut">
              <a:rPr kumimoji="1" lang="ja-JP" altLang="en-US" smtClean="0"/>
              <a:t>2021/2/8</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70587E7-E4E0-444A-8778-95544D215363}" type="slidenum">
              <a:rPr kumimoji="1" lang="ja-JP" altLang="en-US" smtClean="0"/>
              <a:t>‹#›</a:t>
            </a:fld>
            <a:endParaRPr kumimoji="1" lang="ja-JP" altLang="en-US"/>
          </a:p>
        </p:txBody>
      </p:sp>
    </p:spTree>
    <p:extLst>
      <p:ext uri="{BB962C8B-B14F-4D97-AF65-F5344CB8AC3E}">
        <p14:creationId xmlns:p14="http://schemas.microsoft.com/office/powerpoint/2010/main" val="1015004306"/>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機械学習の分野では</a:t>
            </a:r>
            <a:r>
              <a:rPr kumimoji="1" lang="en-US" altLang="ja-JP" dirty="0"/>
              <a:t>, VGG</a:t>
            </a:r>
            <a:r>
              <a:rPr kumimoji="1" lang="ja-JP" altLang="en-US" dirty="0"/>
              <a:t>や</a:t>
            </a:r>
            <a:r>
              <a:rPr kumimoji="1" lang="en-US" altLang="ja-JP" dirty="0"/>
              <a:t>ResNet</a:t>
            </a:r>
            <a:r>
              <a:rPr kumimoji="1" lang="ja-JP" altLang="en-US" dirty="0"/>
              <a:t>など深層学習モデルの改良によって</a:t>
            </a:r>
            <a:r>
              <a:rPr kumimoji="1" lang="en-US" altLang="ja-JP" dirty="0"/>
              <a:t>, </a:t>
            </a:r>
            <a:r>
              <a:rPr kumimoji="1" lang="ja-JP" altLang="en-US" dirty="0"/>
              <a:t>大きく性能が向上してきました</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570587E7-E4E0-444A-8778-95544D215363}" type="slidenum">
              <a:rPr kumimoji="1" lang="ja-JP" altLang="en-US" smtClean="0"/>
              <a:t>4</a:t>
            </a:fld>
            <a:endParaRPr kumimoji="1" lang="ja-JP" altLang="en-US"/>
          </a:p>
        </p:txBody>
      </p:sp>
    </p:spTree>
    <p:extLst>
      <p:ext uri="{BB962C8B-B14F-4D97-AF65-F5344CB8AC3E}">
        <p14:creationId xmlns:p14="http://schemas.microsoft.com/office/powerpoint/2010/main" val="22905173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この混合演算子を定式化しているのがこの式です</a:t>
            </a:r>
            <a:r>
              <a:rPr kumimoji="1" lang="en-US" altLang="ja-JP" dirty="0"/>
              <a:t>.</a:t>
            </a:r>
            <a:r>
              <a:rPr kumimoji="1" lang="ja-JP" altLang="en-US" dirty="0"/>
              <a:t>～～～．</a:t>
            </a:r>
            <a:r>
              <a:rPr kumimoji="1" lang="en-US" altLang="ja-JP" dirty="0"/>
              <a:t>DARTS</a:t>
            </a:r>
            <a:r>
              <a:rPr kumimoji="1" lang="ja-JP" altLang="en-US" dirty="0"/>
              <a:t>はこの</a:t>
            </a:r>
            <a:r>
              <a:rPr kumimoji="1" lang="en-US" altLang="ja-JP" dirty="0"/>
              <a:t>a</a:t>
            </a:r>
            <a:r>
              <a:rPr kumimoji="1" lang="ja-JP" altLang="en-US" dirty="0"/>
              <a:t>を勾配降下法で学習します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570587E7-E4E0-444A-8778-95544D215363}" type="slidenum">
              <a:rPr kumimoji="1" lang="ja-JP" altLang="en-US" smtClean="0"/>
              <a:t>13</a:t>
            </a:fld>
            <a:endParaRPr kumimoji="1" lang="ja-JP" altLang="en-US"/>
          </a:p>
        </p:txBody>
      </p:sp>
    </p:spTree>
    <p:extLst>
      <p:ext uri="{BB962C8B-B14F-4D97-AF65-F5344CB8AC3E}">
        <p14:creationId xmlns:p14="http://schemas.microsoft.com/office/powerpoint/2010/main" val="7365712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従来手法では新しく学習し直していた重み</a:t>
            </a:r>
            <a:r>
              <a:rPr kumimoji="1" lang="en-US" altLang="ja-JP" dirty="0"/>
              <a:t>w</a:t>
            </a:r>
            <a:r>
              <a:rPr kumimoji="1" lang="ja-JP" altLang="en-US" dirty="0"/>
              <a:t>を再利用することで</a:t>
            </a:r>
            <a:r>
              <a:rPr kumimoji="1" lang="en-US" altLang="ja-JP" dirty="0"/>
              <a:t>, </a:t>
            </a:r>
            <a:r>
              <a:rPr kumimoji="1" lang="ja-JP" altLang="en-US" dirty="0"/>
              <a:t>従来手法よりも大幅な効率化が達成できました</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570587E7-E4E0-444A-8778-95544D215363}" type="slidenum">
              <a:rPr kumimoji="1" lang="ja-JP" altLang="en-US" smtClean="0"/>
              <a:t>14</a:t>
            </a:fld>
            <a:endParaRPr kumimoji="1" lang="ja-JP" altLang="en-US"/>
          </a:p>
        </p:txBody>
      </p:sp>
    </p:spTree>
    <p:extLst>
      <p:ext uri="{BB962C8B-B14F-4D97-AF65-F5344CB8AC3E}">
        <p14:creationId xmlns:p14="http://schemas.microsoft.com/office/powerpoint/2010/main" val="9512884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一方で</a:t>
            </a:r>
            <a:r>
              <a:rPr kumimoji="1" lang="en-US" altLang="ja-JP" dirty="0"/>
              <a:t>DARTS</a:t>
            </a:r>
            <a:r>
              <a:rPr kumimoji="1" lang="ja-JP" altLang="en-US" dirty="0"/>
              <a:t>のネットワーク構造は独特で</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570587E7-E4E0-444A-8778-95544D215363}" type="slidenum">
              <a:rPr kumimoji="1" lang="ja-JP" altLang="en-US" smtClean="0"/>
              <a:t>15</a:t>
            </a:fld>
            <a:endParaRPr kumimoji="1" lang="ja-JP" altLang="en-US"/>
          </a:p>
        </p:txBody>
      </p:sp>
    </p:spTree>
    <p:extLst>
      <p:ext uri="{BB962C8B-B14F-4D97-AF65-F5344CB8AC3E}">
        <p14:creationId xmlns:p14="http://schemas.microsoft.com/office/powerpoint/2010/main" val="40277529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このように大局的な構造やエッジ数が固定されているという構造的な制限があるという欠点があります</a:t>
            </a:r>
            <a:r>
              <a:rPr kumimoji="1" lang="en-US" altLang="ja-JP" dirty="0"/>
              <a:t>. </a:t>
            </a:r>
            <a:r>
              <a:rPr kumimoji="1" lang="ja-JP" altLang="en-US" dirty="0"/>
              <a:t>本研究ではこの制限について考えます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570587E7-E4E0-444A-8778-95544D215363}" type="slidenum">
              <a:rPr kumimoji="1" lang="ja-JP" altLang="en-US" smtClean="0"/>
              <a:t>16</a:t>
            </a:fld>
            <a:endParaRPr kumimoji="1" lang="ja-JP" altLang="en-US"/>
          </a:p>
        </p:txBody>
      </p:sp>
    </p:spTree>
    <p:extLst>
      <p:ext uri="{BB962C8B-B14F-4D97-AF65-F5344CB8AC3E}">
        <p14:creationId xmlns:p14="http://schemas.microsoft.com/office/powerpoint/2010/main" val="17915822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このようなサイクルを繰り返して最適解を探索しますが</a:t>
            </a:r>
            <a:r>
              <a:rPr kumimoji="1" lang="en-US" altLang="ja-JP" dirty="0"/>
              <a:t>, </a:t>
            </a:r>
            <a:r>
              <a:rPr kumimoji="1" lang="ja-JP" altLang="en-US" dirty="0"/>
              <a:t>個体の多様性がなくなる初期収束という問題もあるため</a:t>
            </a:r>
            <a:r>
              <a:rPr kumimoji="1" lang="en-US" altLang="ja-JP" dirty="0"/>
              <a:t>, </a:t>
            </a:r>
            <a:r>
              <a:rPr kumimoji="1" lang="ja-JP" altLang="en-US" dirty="0"/>
              <a:t>交叉や突然変異を適切に設定する必要があります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570587E7-E4E0-444A-8778-95544D215363}" type="slidenum">
              <a:rPr kumimoji="1" lang="ja-JP" altLang="en-US" smtClean="0"/>
              <a:t>17</a:t>
            </a:fld>
            <a:endParaRPr kumimoji="1" lang="ja-JP" altLang="en-US"/>
          </a:p>
        </p:txBody>
      </p:sp>
    </p:spTree>
    <p:extLst>
      <p:ext uri="{BB962C8B-B14F-4D97-AF65-F5344CB8AC3E}">
        <p14:creationId xmlns:p14="http://schemas.microsoft.com/office/powerpoint/2010/main" val="17171475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このようなサイクルを繰り返して最適解を探索しますが</a:t>
            </a:r>
            <a:r>
              <a:rPr kumimoji="1" lang="en-US" altLang="ja-JP" dirty="0"/>
              <a:t>, </a:t>
            </a:r>
            <a:r>
              <a:rPr kumimoji="1" lang="ja-JP" altLang="en-US" dirty="0"/>
              <a:t>個体の多様性がなくなる初期収束という問題もあるため</a:t>
            </a:r>
            <a:r>
              <a:rPr kumimoji="1" lang="en-US" altLang="ja-JP" dirty="0"/>
              <a:t>, </a:t>
            </a:r>
            <a:r>
              <a:rPr kumimoji="1" lang="ja-JP" altLang="en-US" dirty="0"/>
              <a:t>交叉や突然変異を適切に設定する必要があります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570587E7-E4E0-444A-8778-95544D215363}" type="slidenum">
              <a:rPr kumimoji="1" lang="ja-JP" altLang="en-US" smtClean="0"/>
              <a:t>18</a:t>
            </a:fld>
            <a:endParaRPr kumimoji="1" lang="ja-JP" altLang="en-US"/>
          </a:p>
        </p:txBody>
      </p:sp>
    </p:spTree>
    <p:extLst>
      <p:ext uri="{BB962C8B-B14F-4D97-AF65-F5344CB8AC3E}">
        <p14:creationId xmlns:p14="http://schemas.microsoft.com/office/powerpoint/2010/main" val="35739690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このようなサイクルを繰り返して最適解を探索しますが</a:t>
            </a:r>
            <a:r>
              <a:rPr kumimoji="1" lang="en-US" altLang="ja-JP" dirty="0"/>
              <a:t>, </a:t>
            </a:r>
            <a:r>
              <a:rPr kumimoji="1" lang="ja-JP" altLang="en-US" dirty="0"/>
              <a:t>個体の多様性がなくなる初期収束という問題もあるため</a:t>
            </a:r>
            <a:r>
              <a:rPr kumimoji="1" lang="en-US" altLang="ja-JP" dirty="0"/>
              <a:t>, </a:t>
            </a:r>
            <a:r>
              <a:rPr kumimoji="1" lang="ja-JP" altLang="en-US" dirty="0"/>
              <a:t>交叉や突然変異を適切に設定する必要があります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570587E7-E4E0-444A-8778-95544D215363}" type="slidenum">
              <a:rPr kumimoji="1" lang="ja-JP" altLang="en-US" smtClean="0"/>
              <a:t>19</a:t>
            </a:fld>
            <a:endParaRPr kumimoji="1" lang="ja-JP" altLang="en-US"/>
          </a:p>
        </p:txBody>
      </p:sp>
    </p:spTree>
    <p:extLst>
      <p:ext uri="{BB962C8B-B14F-4D97-AF65-F5344CB8AC3E}">
        <p14:creationId xmlns:p14="http://schemas.microsoft.com/office/powerpoint/2010/main" val="29338828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次に問題設定に移ります</a:t>
            </a:r>
          </a:p>
        </p:txBody>
      </p:sp>
      <p:sp>
        <p:nvSpPr>
          <p:cNvPr id="4" name="スライド番号プレースホルダー 3"/>
          <p:cNvSpPr>
            <a:spLocks noGrp="1"/>
          </p:cNvSpPr>
          <p:nvPr>
            <p:ph type="sldNum" sz="quarter" idx="5"/>
          </p:nvPr>
        </p:nvSpPr>
        <p:spPr/>
        <p:txBody>
          <a:bodyPr/>
          <a:lstStyle/>
          <a:p>
            <a:fld id="{570587E7-E4E0-444A-8778-95544D215363}" type="slidenum">
              <a:rPr kumimoji="1" lang="ja-JP" altLang="en-US" smtClean="0"/>
              <a:t>20</a:t>
            </a:fld>
            <a:endParaRPr kumimoji="1" lang="ja-JP" altLang="en-US"/>
          </a:p>
        </p:txBody>
      </p:sp>
    </p:spTree>
    <p:extLst>
      <p:ext uri="{BB962C8B-B14F-4D97-AF65-F5344CB8AC3E}">
        <p14:creationId xmlns:p14="http://schemas.microsoft.com/office/powerpoint/2010/main" val="2620696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先に述べたとおり</a:t>
            </a:r>
            <a:r>
              <a:rPr kumimoji="1" lang="en-US" altLang="ja-JP" dirty="0"/>
              <a:t>, DARTS</a:t>
            </a:r>
            <a:r>
              <a:rPr kumimoji="1" lang="ja-JP" altLang="en-US" dirty="0" err="1"/>
              <a:t>には</a:t>
            </a:r>
            <a:r>
              <a:rPr kumimoji="1" lang="ja-JP" altLang="en-US" dirty="0"/>
              <a:t>構造的制限があるため</a:t>
            </a:r>
            <a:r>
              <a:rPr kumimoji="1" lang="en-US" altLang="ja-JP" dirty="0"/>
              <a:t>, </a:t>
            </a:r>
            <a:r>
              <a:rPr kumimoji="1" lang="ja-JP" altLang="en-US" dirty="0"/>
              <a:t>これを解決する柔軟なネットワーク構造の探索を目標にしました</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570587E7-E4E0-444A-8778-95544D215363}" type="slidenum">
              <a:rPr kumimoji="1" lang="ja-JP" altLang="en-US" smtClean="0"/>
              <a:t>21</a:t>
            </a:fld>
            <a:endParaRPr kumimoji="1" lang="ja-JP" altLang="en-US"/>
          </a:p>
        </p:txBody>
      </p:sp>
    </p:spTree>
    <p:extLst>
      <p:ext uri="{BB962C8B-B14F-4D97-AF65-F5344CB8AC3E}">
        <p14:creationId xmlns:p14="http://schemas.microsoft.com/office/powerpoint/2010/main" val="41019901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そこで考えるタスクとして</a:t>
            </a:r>
            <a:r>
              <a:rPr lang="en-US" altLang="ja-JP" dirty="0"/>
              <a:t>VGG19</a:t>
            </a:r>
            <a:r>
              <a:rPr lang="ja-JP" altLang="en-US" dirty="0"/>
              <a:t>のショートカット接続の探索を定めました</a:t>
            </a:r>
            <a:r>
              <a:rPr lang="en-US" altLang="ja-JP" dirty="0"/>
              <a:t>.</a:t>
            </a:r>
          </a:p>
          <a:p>
            <a:endParaRPr kumimoji="1" lang="ja-JP" altLang="en-US" dirty="0"/>
          </a:p>
          <a:p>
            <a:endParaRPr kumimoji="1" lang="ja-JP" altLang="en-US" dirty="0"/>
          </a:p>
        </p:txBody>
      </p:sp>
      <p:sp>
        <p:nvSpPr>
          <p:cNvPr id="4" name="スライド番号プレースホルダー 3"/>
          <p:cNvSpPr>
            <a:spLocks noGrp="1"/>
          </p:cNvSpPr>
          <p:nvPr>
            <p:ph type="sldNum" sz="quarter" idx="5"/>
          </p:nvPr>
        </p:nvSpPr>
        <p:spPr/>
        <p:txBody>
          <a:bodyPr/>
          <a:lstStyle/>
          <a:p>
            <a:fld id="{570587E7-E4E0-444A-8778-95544D215363}" type="slidenum">
              <a:rPr kumimoji="1" lang="ja-JP" altLang="en-US" smtClean="0"/>
              <a:t>22</a:t>
            </a:fld>
            <a:endParaRPr kumimoji="1" lang="ja-JP" altLang="en-US"/>
          </a:p>
        </p:txBody>
      </p:sp>
    </p:spTree>
    <p:extLst>
      <p:ext uri="{BB962C8B-B14F-4D97-AF65-F5344CB8AC3E}">
        <p14:creationId xmlns:p14="http://schemas.microsoft.com/office/powerpoint/2010/main" val="25333160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一方でモデルの設計は手作業で</a:t>
            </a:r>
            <a:r>
              <a:rPr kumimoji="1" lang="en-US" altLang="ja-JP" dirty="0"/>
              <a:t>, </a:t>
            </a:r>
            <a:r>
              <a:rPr kumimoji="1" lang="ja-JP" altLang="en-US" dirty="0"/>
              <a:t>性能を測るまでに長い学習時間が必要になります</a:t>
            </a:r>
            <a:r>
              <a:rPr kumimoji="1" lang="en-US" altLang="ja-JP" dirty="0"/>
              <a:t>.</a:t>
            </a:r>
          </a:p>
        </p:txBody>
      </p:sp>
      <p:sp>
        <p:nvSpPr>
          <p:cNvPr id="4" name="スライド番号プレースホルダー 3"/>
          <p:cNvSpPr>
            <a:spLocks noGrp="1"/>
          </p:cNvSpPr>
          <p:nvPr>
            <p:ph type="sldNum" sz="quarter" idx="5"/>
          </p:nvPr>
        </p:nvSpPr>
        <p:spPr/>
        <p:txBody>
          <a:bodyPr/>
          <a:lstStyle/>
          <a:p>
            <a:fld id="{570587E7-E4E0-444A-8778-95544D215363}" type="slidenum">
              <a:rPr kumimoji="1" lang="ja-JP" altLang="en-US" smtClean="0"/>
              <a:t>5</a:t>
            </a:fld>
            <a:endParaRPr kumimoji="1" lang="ja-JP" altLang="en-US"/>
          </a:p>
        </p:txBody>
      </p:sp>
    </p:spTree>
    <p:extLst>
      <p:ext uri="{BB962C8B-B14F-4D97-AF65-F5344CB8AC3E}">
        <p14:creationId xmlns:p14="http://schemas.microsoft.com/office/powerpoint/2010/main" val="42551221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特徴を１つ以上飛ばすような接続をショートカットとします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570587E7-E4E0-444A-8778-95544D215363}" type="slidenum">
              <a:rPr kumimoji="1" lang="ja-JP" altLang="en-US" smtClean="0"/>
              <a:t>23</a:t>
            </a:fld>
            <a:endParaRPr kumimoji="1" lang="ja-JP" altLang="en-US"/>
          </a:p>
        </p:txBody>
      </p:sp>
    </p:spTree>
    <p:extLst>
      <p:ext uri="{BB962C8B-B14F-4D97-AF65-F5344CB8AC3E}">
        <p14:creationId xmlns:p14="http://schemas.microsoft.com/office/powerpoint/2010/main" val="26299156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以上をまとめると</a:t>
            </a:r>
            <a:r>
              <a:rPr kumimoji="1" lang="en-US" altLang="ja-JP" dirty="0"/>
              <a:t>, </a:t>
            </a:r>
            <a:r>
              <a:rPr kumimoji="1" lang="ja-JP" altLang="en-US" dirty="0"/>
              <a:t>目的と問題はこのようになります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570587E7-E4E0-444A-8778-95544D215363}" type="slidenum">
              <a:rPr kumimoji="1" lang="ja-JP" altLang="en-US" smtClean="0"/>
              <a:t>24</a:t>
            </a:fld>
            <a:endParaRPr kumimoji="1" lang="ja-JP" altLang="en-US"/>
          </a:p>
        </p:txBody>
      </p:sp>
    </p:spTree>
    <p:extLst>
      <p:ext uri="{BB962C8B-B14F-4D97-AF65-F5344CB8AC3E}">
        <p14:creationId xmlns:p14="http://schemas.microsoft.com/office/powerpoint/2010/main" val="22618814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ここで</a:t>
            </a:r>
            <a:r>
              <a:rPr kumimoji="1" lang="en-US" altLang="ja-JP" dirty="0"/>
              <a:t>VGG</a:t>
            </a:r>
            <a:r>
              <a:rPr kumimoji="1" lang="ja-JP" altLang="en-US" dirty="0"/>
              <a:t>の潜在的特徴は</a:t>
            </a:r>
            <a:r>
              <a:rPr kumimoji="1" lang="en-US" altLang="ja-JP" dirty="0"/>
              <a:t>DARTS</a:t>
            </a:r>
            <a:r>
              <a:rPr kumimoji="1" lang="ja-JP" altLang="en-US" dirty="0"/>
              <a:t>と異なり場所によって異なるため</a:t>
            </a:r>
            <a:r>
              <a:rPr kumimoji="1" lang="en-US" altLang="ja-JP" dirty="0"/>
              <a:t>, </a:t>
            </a:r>
            <a:r>
              <a:rPr kumimoji="1" lang="ja-JP" altLang="en-US" dirty="0"/>
              <a:t>ショートカット関数をこのように設定しました</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570587E7-E4E0-444A-8778-95544D215363}" type="slidenum">
              <a:rPr kumimoji="1" lang="ja-JP" altLang="en-US" smtClean="0"/>
              <a:t>25</a:t>
            </a:fld>
            <a:endParaRPr kumimoji="1" lang="ja-JP" altLang="en-US"/>
          </a:p>
        </p:txBody>
      </p:sp>
    </p:spTree>
    <p:extLst>
      <p:ext uri="{BB962C8B-B14F-4D97-AF65-F5344CB8AC3E}">
        <p14:creationId xmlns:p14="http://schemas.microsoft.com/office/powerpoint/2010/main" val="121539384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実験 </a:t>
            </a:r>
            <a:r>
              <a:rPr kumimoji="1" lang="en-US" altLang="ja-JP" dirty="0"/>
              <a:t>1 </a:t>
            </a:r>
            <a:r>
              <a:rPr kumimoji="1" lang="ja-JP" altLang="en-US" dirty="0"/>
              <a:t>では </a:t>
            </a:r>
            <a:r>
              <a:rPr kumimoji="1" lang="en-US" altLang="ja-JP" dirty="0"/>
              <a:t>α </a:t>
            </a:r>
            <a:r>
              <a:rPr kumimoji="1" lang="ja-JP" altLang="en-US" dirty="0"/>
              <a:t>の学習度によって重み </a:t>
            </a:r>
            <a:r>
              <a:rPr kumimoji="1" lang="en-US" altLang="ja-JP" dirty="0"/>
              <a:t>w </a:t>
            </a:r>
            <a:r>
              <a:rPr kumimoji="1" lang="ja-JP" altLang="en-US" dirty="0"/>
              <a:t>の学習しやすさに偏りがあったため</a:t>
            </a:r>
            <a:r>
              <a:rPr kumimoji="1" lang="en-US" altLang="ja-JP" dirty="0"/>
              <a:t>, </a:t>
            </a:r>
            <a:r>
              <a:rPr kumimoji="1" lang="ja-JP" altLang="en-US" dirty="0"/>
              <a:t>収束するグラフ構造にばらつきが見られた</a:t>
            </a:r>
            <a:r>
              <a:rPr kumimoji="1" lang="en-US" altLang="ja-JP" dirty="0"/>
              <a:t>. </a:t>
            </a:r>
            <a:r>
              <a:rPr kumimoji="1" lang="ja-JP" altLang="en-US" dirty="0"/>
              <a:t>そこで個体表現を</a:t>
            </a:r>
            <a:r>
              <a:rPr kumimoji="1" lang="en-US" altLang="ja-JP" dirty="0"/>
              <a:t>a</a:t>
            </a:r>
            <a:r>
              <a:rPr kumimoji="1" lang="ja-JP" altLang="en-US" dirty="0"/>
              <a:t>とした</a:t>
            </a:r>
            <a:r>
              <a:rPr kumimoji="1" lang="en-US" altLang="ja-JP" dirty="0"/>
              <a:t>GA</a:t>
            </a:r>
            <a:r>
              <a:rPr kumimoji="1" lang="ja-JP" altLang="en-US" dirty="0"/>
              <a:t>を導入し</a:t>
            </a:r>
          </a:p>
        </p:txBody>
      </p:sp>
      <p:sp>
        <p:nvSpPr>
          <p:cNvPr id="4" name="スライド番号プレースホルダー 3"/>
          <p:cNvSpPr>
            <a:spLocks noGrp="1"/>
          </p:cNvSpPr>
          <p:nvPr>
            <p:ph type="sldNum" sz="quarter" idx="5"/>
          </p:nvPr>
        </p:nvSpPr>
        <p:spPr/>
        <p:txBody>
          <a:bodyPr/>
          <a:lstStyle/>
          <a:p>
            <a:fld id="{570587E7-E4E0-444A-8778-95544D215363}" type="slidenum">
              <a:rPr kumimoji="1" lang="ja-JP" altLang="en-US" smtClean="0"/>
              <a:t>28</a:t>
            </a:fld>
            <a:endParaRPr kumimoji="1" lang="ja-JP" altLang="en-US"/>
          </a:p>
        </p:txBody>
      </p:sp>
    </p:spTree>
    <p:extLst>
      <p:ext uri="{BB962C8B-B14F-4D97-AF65-F5344CB8AC3E}">
        <p14:creationId xmlns:p14="http://schemas.microsoft.com/office/powerpoint/2010/main" val="404452260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また個体数をそのまま増やすと計算時間が個体数倍されるため</a:t>
            </a:r>
            <a:r>
              <a:rPr kumimoji="1" lang="en-US" altLang="ja-JP" dirty="0"/>
              <a:t>, </a:t>
            </a:r>
            <a:r>
              <a:rPr kumimoji="1" lang="ja-JP" altLang="en-US" dirty="0"/>
              <a:t>個体群全体で</a:t>
            </a:r>
            <a:r>
              <a:rPr kumimoji="1" lang="en-US" altLang="ja-JP" dirty="0"/>
              <a:t>w</a:t>
            </a:r>
            <a:r>
              <a:rPr kumimoji="1" lang="ja-JP" altLang="en-US" dirty="0" err="1"/>
              <a:t>を共</a:t>
            </a:r>
            <a:r>
              <a:rPr kumimoji="1" lang="ja-JP" altLang="en-US" dirty="0"/>
              <a:t>有する</a:t>
            </a:r>
            <a:r>
              <a:rPr kumimoji="1" lang="en-US" altLang="ja-JP" dirty="0"/>
              <a:t>One-Shot</a:t>
            </a:r>
            <a:r>
              <a:rPr kumimoji="1" lang="ja-JP" altLang="en-US" dirty="0"/>
              <a:t>モデルを利用して高速化しました</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570587E7-E4E0-444A-8778-95544D215363}" type="slidenum">
              <a:rPr kumimoji="1" lang="ja-JP" altLang="en-US" smtClean="0"/>
              <a:t>29</a:t>
            </a:fld>
            <a:endParaRPr kumimoji="1" lang="ja-JP" altLang="en-US"/>
          </a:p>
        </p:txBody>
      </p:sp>
    </p:spTree>
    <p:extLst>
      <p:ext uri="{BB962C8B-B14F-4D97-AF65-F5344CB8AC3E}">
        <p14:creationId xmlns:p14="http://schemas.microsoft.com/office/powerpoint/2010/main" val="251543322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このようなサイクルを繰り返して最適解を探索しますが</a:t>
            </a:r>
            <a:r>
              <a:rPr kumimoji="1" lang="en-US" altLang="ja-JP" dirty="0"/>
              <a:t>, </a:t>
            </a:r>
            <a:r>
              <a:rPr kumimoji="1" lang="ja-JP" altLang="en-US" dirty="0"/>
              <a:t>個体の多様性がなくなる初期収束という問題もあるため</a:t>
            </a:r>
            <a:r>
              <a:rPr kumimoji="1" lang="en-US" altLang="ja-JP" dirty="0"/>
              <a:t>, </a:t>
            </a:r>
            <a:r>
              <a:rPr kumimoji="1" lang="ja-JP" altLang="en-US" dirty="0"/>
              <a:t>交叉や突然変異を適切に設定する必要があります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570587E7-E4E0-444A-8778-95544D215363}" type="slidenum">
              <a:rPr kumimoji="1" lang="ja-JP" altLang="en-US" smtClean="0"/>
              <a:t>30</a:t>
            </a:fld>
            <a:endParaRPr kumimoji="1" lang="ja-JP" altLang="en-US"/>
          </a:p>
        </p:txBody>
      </p:sp>
    </p:spTree>
    <p:extLst>
      <p:ext uri="{BB962C8B-B14F-4D97-AF65-F5344CB8AC3E}">
        <p14:creationId xmlns:p14="http://schemas.microsoft.com/office/powerpoint/2010/main" val="171184753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このようなサイクルを繰り返して最適解を探索しますが</a:t>
            </a:r>
            <a:r>
              <a:rPr kumimoji="1" lang="en-US" altLang="ja-JP" dirty="0"/>
              <a:t>, </a:t>
            </a:r>
            <a:r>
              <a:rPr kumimoji="1" lang="ja-JP" altLang="en-US" dirty="0"/>
              <a:t>個体の多様性がなくなる初期収束という問題もあるため</a:t>
            </a:r>
            <a:r>
              <a:rPr kumimoji="1" lang="en-US" altLang="ja-JP" dirty="0"/>
              <a:t>, </a:t>
            </a:r>
            <a:r>
              <a:rPr kumimoji="1" lang="ja-JP" altLang="en-US" dirty="0"/>
              <a:t>交叉や突然変異を適切に設定する必要があります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570587E7-E4E0-444A-8778-95544D215363}" type="slidenum">
              <a:rPr kumimoji="1" lang="ja-JP" altLang="en-US" smtClean="0"/>
              <a:t>31</a:t>
            </a:fld>
            <a:endParaRPr kumimoji="1" lang="ja-JP" altLang="en-US"/>
          </a:p>
        </p:txBody>
      </p:sp>
    </p:spTree>
    <p:extLst>
      <p:ext uri="{BB962C8B-B14F-4D97-AF65-F5344CB8AC3E}">
        <p14:creationId xmlns:p14="http://schemas.microsoft.com/office/powerpoint/2010/main" val="322338509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このようなサイクルを繰り返して最適解を探索しますが</a:t>
            </a:r>
            <a:r>
              <a:rPr kumimoji="1" lang="en-US" altLang="ja-JP" dirty="0"/>
              <a:t>, </a:t>
            </a:r>
            <a:r>
              <a:rPr kumimoji="1" lang="ja-JP" altLang="en-US" dirty="0"/>
              <a:t>個体の多様性がなくなる初期収束という問題もあるため</a:t>
            </a:r>
            <a:r>
              <a:rPr kumimoji="1" lang="en-US" altLang="ja-JP" dirty="0"/>
              <a:t>, </a:t>
            </a:r>
            <a:r>
              <a:rPr kumimoji="1" lang="ja-JP" altLang="en-US" dirty="0"/>
              <a:t>交叉や突然変異を適切に設定する必要があります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570587E7-E4E0-444A-8778-95544D215363}" type="slidenum">
              <a:rPr kumimoji="1" lang="ja-JP" altLang="en-US" smtClean="0"/>
              <a:t>32</a:t>
            </a:fld>
            <a:endParaRPr kumimoji="1" lang="ja-JP" altLang="en-US"/>
          </a:p>
        </p:txBody>
      </p:sp>
    </p:spTree>
    <p:extLst>
      <p:ext uri="{BB962C8B-B14F-4D97-AF65-F5344CB8AC3E}">
        <p14:creationId xmlns:p14="http://schemas.microsoft.com/office/powerpoint/2010/main" val="290699716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このようなサイクルを繰り返して最適解を探索しますが</a:t>
            </a:r>
            <a:r>
              <a:rPr kumimoji="1" lang="en-US" altLang="ja-JP" dirty="0"/>
              <a:t>, </a:t>
            </a:r>
            <a:r>
              <a:rPr kumimoji="1" lang="ja-JP" altLang="en-US" dirty="0"/>
              <a:t>個体の多様性がなくなる初期収束という問題もあるため</a:t>
            </a:r>
            <a:r>
              <a:rPr kumimoji="1" lang="en-US" altLang="ja-JP" dirty="0"/>
              <a:t>, </a:t>
            </a:r>
            <a:r>
              <a:rPr kumimoji="1" lang="ja-JP" altLang="en-US" dirty="0"/>
              <a:t>交叉や突然変異を適切に設定する必要があります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570587E7-E4E0-444A-8778-95544D215363}" type="slidenum">
              <a:rPr kumimoji="1" lang="ja-JP" altLang="en-US" smtClean="0"/>
              <a:t>33</a:t>
            </a:fld>
            <a:endParaRPr kumimoji="1" lang="ja-JP" altLang="en-US"/>
          </a:p>
        </p:txBody>
      </p:sp>
    </p:spTree>
    <p:extLst>
      <p:ext uri="{BB962C8B-B14F-4D97-AF65-F5344CB8AC3E}">
        <p14:creationId xmlns:p14="http://schemas.microsoft.com/office/powerpoint/2010/main" val="137119168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全体的なアーキテクチャの構造やエッジ数の探索ができた</a:t>
            </a:r>
          </a:p>
        </p:txBody>
      </p:sp>
      <p:sp>
        <p:nvSpPr>
          <p:cNvPr id="4" name="スライド番号プレースホルダー 3"/>
          <p:cNvSpPr>
            <a:spLocks noGrp="1"/>
          </p:cNvSpPr>
          <p:nvPr>
            <p:ph type="sldNum" sz="quarter" idx="5"/>
          </p:nvPr>
        </p:nvSpPr>
        <p:spPr/>
        <p:txBody>
          <a:bodyPr/>
          <a:lstStyle/>
          <a:p>
            <a:fld id="{570587E7-E4E0-444A-8778-95544D215363}" type="slidenum">
              <a:rPr kumimoji="1" lang="ja-JP" altLang="en-US" smtClean="0"/>
              <a:t>53</a:t>
            </a:fld>
            <a:endParaRPr kumimoji="1" lang="ja-JP" altLang="en-US"/>
          </a:p>
        </p:txBody>
      </p:sp>
    </p:spTree>
    <p:extLst>
      <p:ext uri="{BB962C8B-B14F-4D97-AF65-F5344CB8AC3E}">
        <p14:creationId xmlns:p14="http://schemas.microsoft.com/office/powerpoint/2010/main" val="27441149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設計と性能の関係は直感的には分からず</a:t>
            </a:r>
            <a:r>
              <a:rPr kumimoji="1" lang="en-US" altLang="ja-JP" dirty="0"/>
              <a:t>, </a:t>
            </a:r>
            <a:r>
              <a:rPr kumimoji="1" lang="ja-JP" altLang="en-US" dirty="0"/>
              <a:t>正確に知るには時間がかかるため，アーキテクチャの設計は困難なタスクです</a:t>
            </a:r>
            <a:r>
              <a:rPr kumimoji="1" lang="en-US" altLang="ja-JP" dirty="0"/>
              <a:t>.</a:t>
            </a:r>
          </a:p>
        </p:txBody>
      </p:sp>
      <p:sp>
        <p:nvSpPr>
          <p:cNvPr id="4" name="スライド番号プレースホルダー 3"/>
          <p:cNvSpPr>
            <a:spLocks noGrp="1"/>
          </p:cNvSpPr>
          <p:nvPr>
            <p:ph type="sldNum" sz="quarter" idx="5"/>
          </p:nvPr>
        </p:nvSpPr>
        <p:spPr/>
        <p:txBody>
          <a:bodyPr/>
          <a:lstStyle/>
          <a:p>
            <a:fld id="{570587E7-E4E0-444A-8778-95544D215363}" type="slidenum">
              <a:rPr kumimoji="1" lang="ja-JP" altLang="en-US" smtClean="0"/>
              <a:t>6</a:t>
            </a:fld>
            <a:endParaRPr kumimoji="1" lang="ja-JP" altLang="en-US"/>
          </a:p>
        </p:txBody>
      </p:sp>
    </p:spTree>
    <p:extLst>
      <p:ext uri="{BB962C8B-B14F-4D97-AF65-F5344CB8AC3E}">
        <p14:creationId xmlns:p14="http://schemas.microsoft.com/office/powerpoint/2010/main" val="10509847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アーキテクチャの探索を自動化する技術は</a:t>
            </a:r>
            <a:r>
              <a:rPr lang="en-US" altLang="ja-JP" dirty="0"/>
              <a:t>Neural Architecture Search(NAS)</a:t>
            </a:r>
            <a:r>
              <a:rPr lang="ja-JP" altLang="en-US" dirty="0"/>
              <a:t>と呼ばれ</a:t>
            </a:r>
            <a:r>
              <a:rPr lang="en-US" altLang="ja-JP"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主にはじめに提案された</a:t>
            </a:r>
            <a:r>
              <a:rPr kumimoji="1" lang="en-US" altLang="ja-JP" dirty="0"/>
              <a:t>Neural Architecture Search with reinforcement learning (NAS with RL)</a:t>
            </a:r>
            <a:r>
              <a:rPr kumimoji="1" lang="ja-JP" altLang="en-US" dirty="0"/>
              <a:t>と</a:t>
            </a:r>
            <a:r>
              <a:rPr lang="en-US" altLang="ja-JP" dirty="0"/>
              <a:t>Differentiable Architecture Search(DARTS)</a:t>
            </a:r>
            <a:r>
              <a:rPr lang="ja-JP" altLang="en-US" dirty="0"/>
              <a:t>の２つがあり</a:t>
            </a:r>
            <a:r>
              <a:rPr lang="en-US" altLang="ja-JP"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より高速に計算できる</a:t>
            </a:r>
            <a:r>
              <a:rPr lang="en-US" altLang="ja-JP" dirty="0"/>
              <a:t>DARTS</a:t>
            </a:r>
            <a:r>
              <a:rPr lang="ja-JP" altLang="en-US" dirty="0"/>
              <a:t>が注目されています</a:t>
            </a:r>
            <a:r>
              <a:rPr lang="en-US" altLang="ja-JP" dirty="0"/>
              <a:t>.</a:t>
            </a:r>
          </a:p>
        </p:txBody>
      </p:sp>
      <p:sp>
        <p:nvSpPr>
          <p:cNvPr id="4" name="スライド番号プレースホルダー 3"/>
          <p:cNvSpPr>
            <a:spLocks noGrp="1"/>
          </p:cNvSpPr>
          <p:nvPr>
            <p:ph type="sldNum" sz="quarter" idx="5"/>
          </p:nvPr>
        </p:nvSpPr>
        <p:spPr/>
        <p:txBody>
          <a:bodyPr/>
          <a:lstStyle/>
          <a:p>
            <a:fld id="{570587E7-E4E0-444A-8778-95544D215363}" type="slidenum">
              <a:rPr kumimoji="1" lang="ja-JP" altLang="en-US" smtClean="0"/>
              <a:t>7</a:t>
            </a:fld>
            <a:endParaRPr kumimoji="1" lang="ja-JP" altLang="en-US"/>
          </a:p>
        </p:txBody>
      </p:sp>
    </p:spTree>
    <p:extLst>
      <p:ext uri="{BB962C8B-B14F-4D97-AF65-F5344CB8AC3E}">
        <p14:creationId xmlns:p14="http://schemas.microsoft.com/office/powerpoint/2010/main" val="31345330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より高速に計算できる</a:t>
            </a:r>
            <a:r>
              <a:rPr lang="en-US" altLang="ja-JP" dirty="0"/>
              <a:t>DARTS</a:t>
            </a:r>
            <a:r>
              <a:rPr lang="ja-JP" altLang="en-US" dirty="0"/>
              <a:t>が注目されています</a:t>
            </a:r>
            <a:r>
              <a:rPr lang="en-US" altLang="ja-JP" dirty="0"/>
              <a:t>.</a:t>
            </a:r>
          </a:p>
        </p:txBody>
      </p:sp>
      <p:sp>
        <p:nvSpPr>
          <p:cNvPr id="4" name="スライド番号プレースホルダー 3"/>
          <p:cNvSpPr>
            <a:spLocks noGrp="1"/>
          </p:cNvSpPr>
          <p:nvPr>
            <p:ph type="sldNum" sz="quarter" idx="5"/>
          </p:nvPr>
        </p:nvSpPr>
        <p:spPr/>
        <p:txBody>
          <a:bodyPr/>
          <a:lstStyle/>
          <a:p>
            <a:fld id="{570587E7-E4E0-444A-8778-95544D215363}" type="slidenum">
              <a:rPr kumimoji="1" lang="ja-JP" altLang="en-US" smtClean="0"/>
              <a:t>8</a:t>
            </a:fld>
            <a:endParaRPr kumimoji="1" lang="ja-JP" altLang="en-US"/>
          </a:p>
        </p:txBody>
      </p:sp>
    </p:spTree>
    <p:extLst>
      <p:ext uri="{BB962C8B-B14F-4D97-AF65-F5344CB8AC3E}">
        <p14:creationId xmlns:p14="http://schemas.microsoft.com/office/powerpoint/2010/main" val="38272564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それではこの２つの説明に移ります</a:t>
            </a:r>
          </a:p>
        </p:txBody>
      </p:sp>
      <p:sp>
        <p:nvSpPr>
          <p:cNvPr id="4" name="スライド番号プレースホルダー 3"/>
          <p:cNvSpPr>
            <a:spLocks noGrp="1"/>
          </p:cNvSpPr>
          <p:nvPr>
            <p:ph type="sldNum" sz="quarter" idx="5"/>
          </p:nvPr>
        </p:nvSpPr>
        <p:spPr/>
        <p:txBody>
          <a:bodyPr/>
          <a:lstStyle/>
          <a:p>
            <a:fld id="{570587E7-E4E0-444A-8778-95544D215363}" type="slidenum">
              <a:rPr kumimoji="1" lang="ja-JP" altLang="en-US" smtClean="0"/>
              <a:t>9</a:t>
            </a:fld>
            <a:endParaRPr kumimoji="1" lang="ja-JP" altLang="en-US"/>
          </a:p>
        </p:txBody>
      </p:sp>
    </p:spTree>
    <p:extLst>
      <p:ext uri="{BB962C8B-B14F-4D97-AF65-F5344CB8AC3E}">
        <p14:creationId xmlns:p14="http://schemas.microsoft.com/office/powerpoint/2010/main" val="39540843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従来手法である</a:t>
            </a:r>
            <a:r>
              <a:rPr lang="en-US" altLang="ja-JP" dirty="0"/>
              <a:t>Neural Architecture Search with RL(NAS)</a:t>
            </a:r>
            <a:r>
              <a:rPr lang="ja-JP" altLang="en-US" dirty="0"/>
              <a:t>はニューラルネットワークの構造が各層を表す設定の文字列で表現できることを利用して</a:t>
            </a:r>
            <a:endParaRPr kumimoji="1" lang="ja-JP" altLang="en-US" dirty="0"/>
          </a:p>
        </p:txBody>
      </p:sp>
      <p:sp>
        <p:nvSpPr>
          <p:cNvPr id="4" name="スライド番号プレースホルダー 3"/>
          <p:cNvSpPr>
            <a:spLocks noGrp="1"/>
          </p:cNvSpPr>
          <p:nvPr>
            <p:ph type="sldNum" sz="quarter" idx="5"/>
          </p:nvPr>
        </p:nvSpPr>
        <p:spPr/>
        <p:txBody>
          <a:bodyPr/>
          <a:lstStyle/>
          <a:p>
            <a:fld id="{570587E7-E4E0-444A-8778-95544D215363}" type="slidenum">
              <a:rPr kumimoji="1" lang="ja-JP" altLang="en-US" smtClean="0"/>
              <a:t>10</a:t>
            </a:fld>
            <a:endParaRPr kumimoji="1" lang="ja-JP" altLang="en-US"/>
          </a:p>
        </p:txBody>
      </p:sp>
    </p:spTree>
    <p:extLst>
      <p:ext uri="{BB962C8B-B14F-4D97-AF65-F5344CB8AC3E}">
        <p14:creationId xmlns:p14="http://schemas.microsoft.com/office/powerpoint/2010/main" val="31507661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そこで提案されたのが</a:t>
            </a:r>
            <a:r>
              <a:rPr kumimoji="1" lang="en-US" altLang="ja-JP" dirty="0"/>
              <a:t>Differentiable Architecture Search(DARTS)</a:t>
            </a:r>
            <a:r>
              <a:rPr kumimoji="1" lang="ja-JP" altLang="en-US" dirty="0" err="1"/>
              <a:t>です</a:t>
            </a:r>
            <a:r>
              <a:rPr kumimoji="1" lang="en-US" altLang="ja-JP" dirty="0"/>
              <a:t>.DARTS</a:t>
            </a:r>
            <a:r>
              <a:rPr kumimoji="1" lang="ja-JP" altLang="en-US" dirty="0"/>
              <a:t>は</a:t>
            </a:r>
          </a:p>
        </p:txBody>
      </p:sp>
      <p:sp>
        <p:nvSpPr>
          <p:cNvPr id="4" name="スライド番号プレースホルダー 3"/>
          <p:cNvSpPr>
            <a:spLocks noGrp="1"/>
          </p:cNvSpPr>
          <p:nvPr>
            <p:ph type="sldNum" sz="quarter" idx="5"/>
          </p:nvPr>
        </p:nvSpPr>
        <p:spPr/>
        <p:txBody>
          <a:bodyPr/>
          <a:lstStyle/>
          <a:p>
            <a:fld id="{570587E7-E4E0-444A-8778-95544D215363}" type="slidenum">
              <a:rPr kumimoji="1" lang="ja-JP" altLang="en-US" smtClean="0"/>
              <a:t>11</a:t>
            </a:fld>
            <a:endParaRPr kumimoji="1" lang="ja-JP" altLang="en-US"/>
          </a:p>
        </p:txBody>
      </p:sp>
    </p:spTree>
    <p:extLst>
      <p:ext uri="{BB962C8B-B14F-4D97-AF65-F5344CB8AC3E}">
        <p14:creationId xmlns:p14="http://schemas.microsoft.com/office/powerpoint/2010/main" val="6821251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この図は</a:t>
            </a:r>
            <a:r>
              <a:rPr kumimoji="1" lang="en-US" altLang="ja-JP" dirty="0"/>
              <a:t>DARTS</a:t>
            </a:r>
            <a:r>
              <a:rPr kumimoji="1" lang="ja-JP" altLang="en-US" dirty="0"/>
              <a:t>が</a:t>
            </a:r>
            <a:r>
              <a:rPr kumimoji="1" lang="en-US" altLang="ja-JP" dirty="0"/>
              <a:t>3</a:t>
            </a:r>
            <a:r>
              <a:rPr kumimoji="1" lang="ja-JP" altLang="en-US" dirty="0" err="1"/>
              <a:t>つの</a:t>
            </a:r>
            <a:r>
              <a:rPr kumimoji="1" lang="ja-JP" altLang="en-US" dirty="0"/>
              <a:t>演算子候補からそれぞれの辺で適切な演算子を探索する過程を図示しています</a:t>
            </a:r>
            <a:r>
              <a:rPr kumimoji="1" lang="en-US" altLang="ja-JP" dirty="0"/>
              <a:t>. </a:t>
            </a:r>
            <a:r>
              <a:rPr kumimoji="1" lang="ja-JP" altLang="en-US" dirty="0"/>
              <a:t>このように</a:t>
            </a:r>
            <a:r>
              <a:rPr kumimoji="1" lang="en-US" altLang="ja-JP" dirty="0"/>
              <a:t>DARTS</a:t>
            </a:r>
            <a:r>
              <a:rPr kumimoji="1" lang="ja-JP" altLang="en-US" dirty="0"/>
              <a:t>は全ての候補を同時に学習しています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570587E7-E4E0-444A-8778-95544D215363}" type="slidenum">
              <a:rPr kumimoji="1" lang="ja-JP" altLang="en-US" smtClean="0"/>
              <a:t>12</a:t>
            </a:fld>
            <a:endParaRPr kumimoji="1" lang="ja-JP" altLang="en-US"/>
          </a:p>
        </p:txBody>
      </p:sp>
    </p:spTree>
    <p:extLst>
      <p:ext uri="{BB962C8B-B14F-4D97-AF65-F5344CB8AC3E}">
        <p14:creationId xmlns:p14="http://schemas.microsoft.com/office/powerpoint/2010/main" val="2820569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822960" y="758952"/>
            <a:ext cx="75438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ja-JP" altLang="en-US" dirty="0"/>
              <a:t>マスター タイトルの書式設定</a:t>
            </a:r>
            <a:endParaRPr lang="en-US" dirty="0"/>
          </a:p>
        </p:txBody>
      </p:sp>
      <p:sp>
        <p:nvSpPr>
          <p:cNvPr id="3" name="Subtitle 2"/>
          <p:cNvSpPr>
            <a:spLocks noGrp="1"/>
          </p:cNvSpPr>
          <p:nvPr>
            <p:ph type="subTitle" idx="1"/>
          </p:nvPr>
        </p:nvSpPr>
        <p:spPr>
          <a:xfrm>
            <a:off x="825038" y="4455621"/>
            <a:ext cx="75438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9B47CC6C-0BCA-49E7-9502-D3CF83D28DEA}" type="datetime1">
              <a:rPr kumimoji="1" lang="ja-JP" altLang="en-US" smtClean="0"/>
              <a:t>2021/2/8</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304739FC-810C-4CDC-B60F-21F1951FBC64}" type="slidenum">
              <a:rPr kumimoji="1" lang="ja-JP" altLang="en-US" smtClean="0"/>
              <a:t>‹#›</a:t>
            </a:fld>
            <a:endParaRPr kumimoji="1" lang="ja-JP" altLang="en-US" dirty="0"/>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210686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14082961-CEA8-40E3-8834-973664243B95}" type="datetime1">
              <a:rPr kumimoji="1" lang="ja-JP" altLang="en-US" smtClean="0"/>
              <a:t>2021/2/8</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304739FC-810C-4CDC-B60F-21F1951FBC64}" type="slidenum">
              <a:rPr kumimoji="1" lang="ja-JP" altLang="en-US" smtClean="0"/>
              <a:t>‹#›</a:t>
            </a:fld>
            <a:endParaRPr kumimoji="1" lang="ja-JP" altLang="en-US"/>
          </a:p>
        </p:txBody>
      </p:sp>
    </p:spTree>
    <p:extLst>
      <p:ext uri="{BB962C8B-B14F-4D97-AF65-F5344CB8AC3E}">
        <p14:creationId xmlns:p14="http://schemas.microsoft.com/office/powerpoint/2010/main" val="37110636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縦書きタイトルと&#10;縦書きテキスト">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6543675" y="414779"/>
            <a:ext cx="1971675" cy="5757421"/>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628650" y="414779"/>
            <a:ext cx="5800725" cy="5757420"/>
          </a:xfrm>
        </p:spPr>
        <p:txBody>
          <a:bodyPr vert="eaVert" lIns="45720" tIns="0" rIns="45720" bIns="0"/>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989293CA-8B37-445A-89D4-B01F387DE081}" type="datetime1">
              <a:rPr kumimoji="1" lang="ja-JP" altLang="en-US" smtClean="0"/>
              <a:t>2021/2/8</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304739FC-810C-4CDC-B60F-21F1951FBC64}" type="slidenum">
              <a:rPr kumimoji="1" lang="ja-JP" altLang="en-US" smtClean="0"/>
              <a:t>‹#›</a:t>
            </a:fld>
            <a:endParaRPr kumimoji="1" lang="ja-JP" altLang="en-US"/>
          </a:p>
        </p:txBody>
      </p:sp>
    </p:spTree>
    <p:extLst>
      <p:ext uri="{BB962C8B-B14F-4D97-AF65-F5344CB8AC3E}">
        <p14:creationId xmlns:p14="http://schemas.microsoft.com/office/powerpoint/2010/main" val="40321856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
        <p:nvSpPr>
          <p:cNvPr id="4" name="Date Placeholder 3"/>
          <p:cNvSpPr>
            <a:spLocks noGrp="1"/>
          </p:cNvSpPr>
          <p:nvPr>
            <p:ph type="dt" sz="half" idx="10"/>
          </p:nvPr>
        </p:nvSpPr>
        <p:spPr/>
        <p:txBody>
          <a:bodyPr/>
          <a:lstStyle/>
          <a:p>
            <a:fld id="{DB4497E6-87F3-4396-8251-710D4A6599E0}" type="datetime1">
              <a:rPr kumimoji="1" lang="ja-JP" altLang="en-US" smtClean="0"/>
              <a:t>2021/2/8</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304739FC-810C-4CDC-B60F-21F1951FBC64}" type="slidenum">
              <a:rPr kumimoji="1" lang="ja-JP" altLang="en-US" smtClean="0"/>
              <a:t>‹#›</a:t>
            </a:fld>
            <a:endParaRPr kumimoji="1" lang="ja-JP" altLang="en-US"/>
          </a:p>
        </p:txBody>
      </p:sp>
    </p:spTree>
    <p:extLst>
      <p:ext uri="{BB962C8B-B14F-4D97-AF65-F5344CB8AC3E}">
        <p14:creationId xmlns:p14="http://schemas.microsoft.com/office/powerpoint/2010/main" val="5487805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セクション見出し">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758952"/>
            <a:ext cx="7543800" cy="3566160"/>
          </a:xfrm>
        </p:spPr>
        <p:txBody>
          <a:bodyPr anchor="b" anchorCtr="0">
            <a:normAutofit/>
          </a:bodyPr>
          <a:lstStyle>
            <a:lvl1pPr>
              <a:lnSpc>
                <a:spcPct val="85000"/>
              </a:lnSpc>
              <a:defRPr sz="8000" b="0">
                <a:solidFill>
                  <a:schemeClr val="tx1">
                    <a:lumMod val="85000"/>
                    <a:lumOff val="15000"/>
                  </a:schemeClr>
                </a:solidFill>
              </a:defRPr>
            </a:lvl1pPr>
          </a:lstStyle>
          <a:p>
            <a:r>
              <a:rPr lang="ja-JP" altLang="en-US"/>
              <a:t>マスター タイトルの書式設定</a:t>
            </a:r>
            <a:endParaRPr lang="en-US" dirty="0"/>
          </a:p>
        </p:txBody>
      </p:sp>
      <p:sp>
        <p:nvSpPr>
          <p:cNvPr id="3" name="Text Placeholder 2"/>
          <p:cNvSpPr>
            <a:spLocks noGrp="1"/>
          </p:cNvSpPr>
          <p:nvPr>
            <p:ph type="body" idx="1"/>
          </p:nvPr>
        </p:nvSpPr>
        <p:spPr>
          <a:xfrm>
            <a:off x="822960" y="4453128"/>
            <a:ext cx="75438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04833E01-108C-48AE-A4C2-19397A8CB9D7}" type="datetime1">
              <a:rPr kumimoji="1" lang="ja-JP" altLang="en-US" smtClean="0"/>
              <a:t>2021/2/8</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304739FC-810C-4CDC-B60F-21F1951FBC64}" type="slidenum">
              <a:rPr kumimoji="1" lang="ja-JP" altLang="en-US" smtClean="0"/>
              <a:t>‹#›</a:t>
            </a:fld>
            <a:endParaRPr kumimoji="1" lang="ja-JP" altLang="en-US"/>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996985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8" name="Title 7"/>
          <p:cNvSpPr>
            <a:spLocks noGrp="1"/>
          </p:cNvSpPr>
          <p:nvPr>
            <p:ph type="title"/>
          </p:nvPr>
        </p:nvSpPr>
        <p:spPr>
          <a:xfrm>
            <a:off x="822960" y="286604"/>
            <a:ext cx="7543800" cy="1450757"/>
          </a:xfrm>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822960" y="1845734"/>
            <a:ext cx="3703320" cy="402336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4663440" y="1845736"/>
            <a:ext cx="3703320" cy="4023359"/>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B88E97AF-5112-4964-AAFB-A3FABC008EAC}" type="datetime1">
              <a:rPr kumimoji="1" lang="ja-JP" altLang="en-US" smtClean="0"/>
              <a:t>2021/2/8</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304739FC-810C-4CDC-B60F-21F1951FBC64}" type="slidenum">
              <a:rPr kumimoji="1" lang="ja-JP" altLang="en-US" smtClean="0"/>
              <a:t>‹#›</a:t>
            </a:fld>
            <a:endParaRPr kumimoji="1" lang="ja-JP" altLang="en-US"/>
          </a:p>
        </p:txBody>
      </p:sp>
    </p:spTree>
    <p:extLst>
      <p:ext uri="{BB962C8B-B14F-4D97-AF65-F5344CB8AC3E}">
        <p14:creationId xmlns:p14="http://schemas.microsoft.com/office/powerpoint/2010/main" val="30581612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10" name="Title 9"/>
          <p:cNvSpPr>
            <a:spLocks noGrp="1"/>
          </p:cNvSpPr>
          <p:nvPr>
            <p:ph type="title"/>
          </p:nvPr>
        </p:nvSpPr>
        <p:spPr>
          <a:xfrm>
            <a:off x="822960" y="286604"/>
            <a:ext cx="7543800" cy="1450757"/>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82296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822960" y="2582334"/>
            <a:ext cx="3703320" cy="328676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466344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4663440" y="2582334"/>
            <a:ext cx="3703320" cy="328676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C835F2E5-5BFD-4592-911E-92A68179C662}" type="datetime1">
              <a:rPr kumimoji="1" lang="ja-JP" altLang="en-US" smtClean="0"/>
              <a:t>2021/2/8</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304739FC-810C-4CDC-B60F-21F1951FBC64}" type="slidenum">
              <a:rPr kumimoji="1" lang="ja-JP" altLang="en-US" smtClean="0"/>
              <a:t>‹#›</a:t>
            </a:fld>
            <a:endParaRPr kumimoji="1" lang="ja-JP" altLang="en-US"/>
          </a:p>
        </p:txBody>
      </p:sp>
    </p:spTree>
    <p:extLst>
      <p:ext uri="{BB962C8B-B14F-4D97-AF65-F5344CB8AC3E}">
        <p14:creationId xmlns:p14="http://schemas.microsoft.com/office/powerpoint/2010/main" val="27013183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D2DD52F3-5492-4130-A242-4A72A33D3831}" type="datetime1">
              <a:rPr kumimoji="1" lang="ja-JP" altLang="en-US" smtClean="0"/>
              <a:t>2021/2/8</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304739FC-810C-4CDC-B60F-21F1951FBC64}" type="slidenum">
              <a:rPr kumimoji="1" lang="ja-JP" altLang="en-US" smtClean="0"/>
              <a:t>‹#›</a:t>
            </a:fld>
            <a:endParaRPr kumimoji="1" lang="ja-JP" altLang="en-US"/>
          </a:p>
        </p:txBody>
      </p:sp>
    </p:spTree>
    <p:extLst>
      <p:ext uri="{BB962C8B-B14F-4D97-AF65-F5344CB8AC3E}">
        <p14:creationId xmlns:p14="http://schemas.microsoft.com/office/powerpoint/2010/main" val="29464749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白紙">
    <p:spTree>
      <p:nvGrpSpPr>
        <p:cNvPr id="1" name=""/>
        <p:cNvGrpSpPr/>
        <p:nvPr/>
      </p:nvGrpSpPr>
      <p:grpSpPr>
        <a:xfrm>
          <a:off x="0" y="0"/>
          <a:ext cx="0" cy="0"/>
          <a:chOff x="0" y="0"/>
          <a:chExt cx="0" cy="0"/>
        </a:xfrm>
      </p:grpSpPr>
      <p:sp>
        <p:nvSpPr>
          <p:cNvPr id="5" name="Rectangle 4"/>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5E184D4D-1537-4317-B85A-7FF8A83D020D}" type="datetime1">
              <a:rPr kumimoji="1" lang="ja-JP" altLang="en-US" smtClean="0"/>
              <a:t>2021/2/8</a:t>
            </a:fld>
            <a:endParaRPr kumimoji="1" lang="ja-JP" alt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kumimoji="1" lang="ja-JP" altLang="en-US"/>
          </a:p>
        </p:txBody>
      </p:sp>
      <p:sp>
        <p:nvSpPr>
          <p:cNvPr id="9" name="Slide Number Placeholder 8"/>
          <p:cNvSpPr>
            <a:spLocks noGrp="1"/>
          </p:cNvSpPr>
          <p:nvPr>
            <p:ph type="sldNum" sz="quarter" idx="12"/>
          </p:nvPr>
        </p:nvSpPr>
        <p:spPr/>
        <p:txBody>
          <a:bodyPr/>
          <a:lstStyle/>
          <a:p>
            <a:fld id="{304739FC-810C-4CDC-B60F-21F1951FBC64}" type="slidenum">
              <a:rPr kumimoji="1" lang="ja-JP" altLang="en-US" smtClean="0"/>
              <a:t>‹#›</a:t>
            </a:fld>
            <a:endParaRPr kumimoji="1" lang="ja-JP" altLang="en-US"/>
          </a:p>
        </p:txBody>
      </p:sp>
    </p:spTree>
    <p:extLst>
      <p:ext uri="{BB962C8B-B14F-4D97-AF65-F5344CB8AC3E}">
        <p14:creationId xmlns:p14="http://schemas.microsoft.com/office/powerpoint/2010/main" val="36397480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タイトル付きのコンテンツ">
    <p:spTree>
      <p:nvGrpSpPr>
        <p:cNvPr id="1" name=""/>
        <p:cNvGrpSpPr/>
        <p:nvPr/>
      </p:nvGrpSpPr>
      <p:grpSpPr>
        <a:xfrm>
          <a:off x="0" y="0"/>
          <a:ext cx="0" cy="0"/>
          <a:chOff x="0" y="0"/>
          <a:chExt cx="0" cy="0"/>
        </a:xfrm>
      </p:grpSpPr>
      <p:sp>
        <p:nvSpPr>
          <p:cNvPr id="8" name="Rectangle 7"/>
          <p:cNvSpPr/>
          <p:nvPr/>
        </p:nvSpPr>
        <p:spPr>
          <a:xfrm>
            <a:off x="13"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594359"/>
            <a:ext cx="2400300" cy="2286000"/>
          </a:xfrm>
        </p:spPr>
        <p:txBody>
          <a:bodyPr anchor="b">
            <a:normAutofit/>
          </a:bodyPr>
          <a:lstStyle>
            <a:lvl1pPr>
              <a:defRPr sz="3600" b="0">
                <a:solidFill>
                  <a:srgbClr val="FFFFFF"/>
                </a:solidFill>
              </a:defRPr>
            </a:lvl1pPr>
          </a:lstStyle>
          <a:p>
            <a:r>
              <a:rPr lang="ja-JP" altLang="en-US"/>
              <a:t>マスター タイトルの書式設定</a:t>
            </a:r>
            <a:endParaRPr lang="en-US" dirty="0"/>
          </a:p>
        </p:txBody>
      </p:sp>
      <p:sp>
        <p:nvSpPr>
          <p:cNvPr id="3" name="Content Placeholder 2"/>
          <p:cNvSpPr>
            <a:spLocks noGrp="1"/>
          </p:cNvSpPr>
          <p:nvPr>
            <p:ph idx="1"/>
          </p:nvPr>
        </p:nvSpPr>
        <p:spPr>
          <a:xfrm>
            <a:off x="3460237" y="731520"/>
            <a:ext cx="5009393" cy="525780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342900" y="2926080"/>
            <a:ext cx="24003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Date Placeholder 4"/>
          <p:cNvSpPr>
            <a:spLocks noGrp="1"/>
          </p:cNvSpPr>
          <p:nvPr>
            <p:ph type="dt" sz="half" idx="10"/>
          </p:nvPr>
        </p:nvSpPr>
        <p:spPr>
          <a:xfrm>
            <a:off x="349134" y="6459786"/>
            <a:ext cx="1963883" cy="365125"/>
          </a:xfrm>
        </p:spPr>
        <p:txBody>
          <a:bodyPr/>
          <a:lstStyle>
            <a:lvl1pPr algn="l">
              <a:defRPr/>
            </a:lvl1pPr>
          </a:lstStyle>
          <a:p>
            <a:fld id="{CADC16A3-AE2D-4A2B-A857-2C1BC6DF0707}" type="datetime1">
              <a:rPr kumimoji="1" lang="ja-JP" altLang="en-US" smtClean="0"/>
              <a:t>2021/2/8</a:t>
            </a:fld>
            <a:endParaRPr kumimoji="1" lang="ja-JP" altLang="en-US"/>
          </a:p>
        </p:txBody>
      </p:sp>
      <p:sp>
        <p:nvSpPr>
          <p:cNvPr id="6" name="Footer Placeholder 5"/>
          <p:cNvSpPr>
            <a:spLocks noGrp="1"/>
          </p:cNvSpPr>
          <p:nvPr>
            <p:ph type="ftr" sz="quarter" idx="11"/>
          </p:nvPr>
        </p:nvSpPr>
        <p:spPr>
          <a:xfrm>
            <a:off x="3600450" y="6459786"/>
            <a:ext cx="3486150" cy="365125"/>
          </a:xfrm>
        </p:spPr>
        <p:txBody>
          <a:bodyPr/>
          <a:lstStyle>
            <a:lvl1pPr algn="l">
              <a:defRPr>
                <a:solidFill>
                  <a:schemeClr val="tx2"/>
                </a:solidFill>
              </a:defRPr>
            </a:lvl1pPr>
          </a:lstStyle>
          <a:p>
            <a:endParaRPr kumimoji="1" lang="ja-JP" alt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04739FC-810C-4CDC-B60F-21F1951FBC64}" type="slidenum">
              <a:rPr kumimoji="1" lang="ja-JP" altLang="en-US" smtClean="0"/>
              <a:t>‹#›</a:t>
            </a:fld>
            <a:endParaRPr kumimoji="1" lang="ja-JP" altLang="en-US"/>
          </a:p>
        </p:txBody>
      </p:sp>
    </p:spTree>
    <p:extLst>
      <p:ext uri="{BB962C8B-B14F-4D97-AF65-F5344CB8AC3E}">
        <p14:creationId xmlns:p14="http://schemas.microsoft.com/office/powerpoint/2010/main" val="37224783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タイトル付きの図">
    <p:spTree>
      <p:nvGrpSpPr>
        <p:cNvPr id="1" name=""/>
        <p:cNvGrpSpPr/>
        <p:nvPr/>
      </p:nvGrpSpPr>
      <p:grpSpPr>
        <a:xfrm>
          <a:off x="0" y="0"/>
          <a:ext cx="0" cy="0"/>
          <a:chOff x="0" y="0"/>
          <a:chExt cx="0" cy="0"/>
        </a:xfrm>
      </p:grpSpPr>
      <p:sp>
        <p:nvSpPr>
          <p:cNvPr id="8" name="Rectangle 7"/>
          <p:cNvSpPr/>
          <p:nvPr/>
        </p:nvSpPr>
        <p:spPr>
          <a:xfrm>
            <a:off x="0" y="4953000"/>
            <a:ext cx="9141619"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2" y="491507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5074920"/>
            <a:ext cx="7589520" cy="822960"/>
          </a:xfrm>
        </p:spPr>
        <p:txBody>
          <a:bodyPr tIns="0" bIns="0" anchor="b">
            <a:noAutofit/>
          </a:bodyPr>
          <a:lstStyle>
            <a:lvl1pPr>
              <a:defRPr sz="3600" b="0">
                <a:solidFill>
                  <a:srgbClr val="FFFFFF"/>
                </a:solidFill>
              </a:defRPr>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12" y="0"/>
            <a:ext cx="9143989"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822959" y="5907024"/>
            <a:ext cx="7589520"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0D36FC5C-7EB5-41FF-83D7-A66B170C131F}" type="datetime1">
              <a:rPr kumimoji="1" lang="ja-JP" altLang="en-US" smtClean="0"/>
              <a:t>2021/2/8</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304739FC-810C-4CDC-B60F-21F1951FBC64}" type="slidenum">
              <a:rPr kumimoji="1" lang="ja-JP" altLang="en-US" smtClean="0"/>
              <a:t>‹#›</a:t>
            </a:fld>
            <a:endParaRPr kumimoji="1" lang="ja-JP" altLang="en-US"/>
          </a:p>
        </p:txBody>
      </p:sp>
    </p:spTree>
    <p:extLst>
      <p:ext uri="{BB962C8B-B14F-4D97-AF65-F5344CB8AC3E}">
        <p14:creationId xmlns:p14="http://schemas.microsoft.com/office/powerpoint/2010/main" val="10243564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0" y="6400800"/>
            <a:ext cx="9144001"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5"/>
            <a:ext cx="9144001" cy="65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706582" y="231067"/>
            <a:ext cx="7660178" cy="1026234"/>
          </a:xfrm>
          <a:prstGeom prst="rect">
            <a:avLst/>
          </a:prstGeom>
        </p:spPr>
        <p:txBody>
          <a:bodyPr vert="horz" lIns="91440" tIns="45720" rIns="91440" bIns="45720" rtlCol="0" anchor="b">
            <a:normAutofit/>
          </a:bodyPr>
          <a:lstStyle/>
          <a:p>
            <a:r>
              <a:rPr lang="ja-JP" altLang="en-US" dirty="0"/>
              <a:t>マスター タイトルの書式設定</a:t>
            </a:r>
            <a:endParaRPr lang="en-US" dirty="0"/>
          </a:p>
        </p:txBody>
      </p:sp>
      <p:sp>
        <p:nvSpPr>
          <p:cNvPr id="3" name="Text Placeholder 2"/>
          <p:cNvSpPr>
            <a:spLocks noGrp="1"/>
          </p:cNvSpPr>
          <p:nvPr>
            <p:ph type="body" idx="1"/>
          </p:nvPr>
        </p:nvSpPr>
        <p:spPr>
          <a:xfrm>
            <a:off x="822959" y="1661049"/>
            <a:ext cx="7543801" cy="4531925"/>
          </a:xfrm>
          <a:prstGeom prst="rect">
            <a:avLst/>
          </a:prstGeom>
        </p:spPr>
        <p:txBody>
          <a:bodyPr vert="horz" lIns="0" tIns="45720" rIns="0" bIns="45720" rtlCol="0">
            <a:normAutofit/>
          </a:bodyPr>
          <a:lstStyle/>
          <a:p>
            <a:pPr lvl="0"/>
            <a:r>
              <a:rPr lang="ja-JP" altLang="en-US" dirty="0"/>
              <a:t>マスター テキストの書式設定</a:t>
            </a:r>
            <a:r>
              <a:rPr lang="en-US" altLang="ja-JP" dirty="0"/>
              <a:t>ABC?</a:t>
            </a:r>
            <a:endParaRPr lang="ja-JP" altLang="en-US" dirty="0"/>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
        <p:nvSpPr>
          <p:cNvPr id="4" name="Date Placeholder 3"/>
          <p:cNvSpPr>
            <a:spLocks noGrp="1"/>
          </p:cNvSpPr>
          <p:nvPr>
            <p:ph type="dt" sz="half" idx="2"/>
          </p:nvPr>
        </p:nvSpPr>
        <p:spPr>
          <a:xfrm>
            <a:off x="822961" y="6459786"/>
            <a:ext cx="1854203" cy="365125"/>
          </a:xfrm>
          <a:prstGeom prst="rect">
            <a:avLst/>
          </a:prstGeom>
        </p:spPr>
        <p:txBody>
          <a:bodyPr vert="horz" lIns="91440" tIns="45720" rIns="91440" bIns="45720" rtlCol="0" anchor="ctr"/>
          <a:lstStyle>
            <a:lvl1pPr algn="l">
              <a:defRPr sz="900">
                <a:solidFill>
                  <a:srgbClr val="FFFFFF"/>
                </a:solidFill>
              </a:defRPr>
            </a:lvl1pPr>
          </a:lstStyle>
          <a:p>
            <a:fld id="{BC845B85-1C77-4A11-A428-E7F2B0C1EFBD}" type="datetime1">
              <a:rPr kumimoji="1" lang="ja-JP" altLang="en-US" smtClean="0"/>
              <a:t>2021/2/8</a:t>
            </a:fld>
            <a:endParaRPr kumimoji="1" lang="ja-JP" altLang="en-US"/>
          </a:p>
        </p:txBody>
      </p:sp>
      <p:sp>
        <p:nvSpPr>
          <p:cNvPr id="5" name="Footer Placeholder 4"/>
          <p:cNvSpPr>
            <a:spLocks noGrp="1"/>
          </p:cNvSpPr>
          <p:nvPr>
            <p:ph type="ftr" sz="quarter" idx="3"/>
          </p:nvPr>
        </p:nvSpPr>
        <p:spPr>
          <a:xfrm>
            <a:off x="2764639" y="6459786"/>
            <a:ext cx="3617103"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kumimoji="1" lang="ja-JP" altLang="en-US"/>
          </a:p>
        </p:txBody>
      </p:sp>
      <p:sp>
        <p:nvSpPr>
          <p:cNvPr id="6" name="Slide Number Placeholder 5"/>
          <p:cNvSpPr>
            <a:spLocks noGrp="1"/>
          </p:cNvSpPr>
          <p:nvPr>
            <p:ph type="sldNum" sz="quarter" idx="4"/>
          </p:nvPr>
        </p:nvSpPr>
        <p:spPr>
          <a:xfrm>
            <a:off x="7425344" y="6459786"/>
            <a:ext cx="984019" cy="365125"/>
          </a:xfrm>
          <a:prstGeom prst="rect">
            <a:avLst/>
          </a:prstGeom>
        </p:spPr>
        <p:txBody>
          <a:bodyPr vert="horz" lIns="91440" tIns="45720" rIns="91440" bIns="45720" rtlCol="0" anchor="ctr"/>
          <a:lstStyle>
            <a:lvl1pPr algn="r">
              <a:defRPr sz="1800" b="1">
                <a:solidFill>
                  <a:srgbClr val="FFFFFF"/>
                </a:solidFill>
              </a:defRPr>
            </a:lvl1pPr>
          </a:lstStyle>
          <a:p>
            <a:fld id="{304739FC-810C-4CDC-B60F-21F1951FBC64}" type="slidenum">
              <a:rPr kumimoji="1" lang="ja-JP" altLang="en-US" smtClean="0"/>
              <a:pPr/>
              <a:t>‹#›</a:t>
            </a:fld>
            <a:endParaRPr kumimoji="1" lang="ja-JP" altLang="en-US" dirty="0"/>
          </a:p>
        </p:txBody>
      </p:sp>
      <p:cxnSp>
        <p:nvCxnSpPr>
          <p:cNvPr id="10" name="Straight Connector 9"/>
          <p:cNvCxnSpPr>
            <a:cxnSpLocks/>
          </p:cNvCxnSpPr>
          <p:nvPr/>
        </p:nvCxnSpPr>
        <p:spPr>
          <a:xfrm>
            <a:off x="981075" y="1280645"/>
            <a:ext cx="7389294" cy="0"/>
          </a:xfrm>
          <a:prstGeom prst="line">
            <a:avLst/>
          </a:prstGeom>
          <a:ln>
            <a:solidFill>
              <a:srgbClr val="404040"/>
            </a:solidFill>
          </a:ln>
        </p:spPr>
        <p:style>
          <a:lnRef idx="1">
            <a:schemeClr val="accent1"/>
          </a:lnRef>
          <a:fillRef idx="0">
            <a:schemeClr val="accent1"/>
          </a:fillRef>
          <a:effectRef idx="0">
            <a:schemeClr val="accent1"/>
          </a:effectRef>
          <a:fontRef idx="minor">
            <a:schemeClr val="tx1"/>
          </a:fontRef>
        </p:style>
      </p:cxnSp>
      <p:cxnSp>
        <p:nvCxnSpPr>
          <p:cNvPr id="14" name="Straight Connector 9">
            <a:extLst>
              <a:ext uri="{FF2B5EF4-FFF2-40B4-BE49-F238E27FC236}">
                <a16:creationId xmlns:a16="http://schemas.microsoft.com/office/drawing/2014/main" id="{27789037-964F-48D8-8B1D-D5E6A116E2AE}"/>
              </a:ext>
            </a:extLst>
          </p:cNvPr>
          <p:cNvCxnSpPr>
            <a:cxnSpLocks/>
          </p:cNvCxnSpPr>
          <p:nvPr userDrawn="1"/>
        </p:nvCxnSpPr>
        <p:spPr>
          <a:xfrm>
            <a:off x="812800" y="1280645"/>
            <a:ext cx="168275"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56640322"/>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ftr="0" dt="0"/>
  <p:txStyles>
    <p:titleStyle>
      <a:lvl1pPr algn="l" defTabSz="914400" rtl="0" eaLnBrk="1" latinLnBrk="0" hangingPunct="1">
        <a:lnSpc>
          <a:spcPct val="85000"/>
        </a:lnSpc>
        <a:spcBef>
          <a:spcPct val="0"/>
        </a:spcBef>
        <a:buNone/>
        <a:defRPr kumimoji="1" sz="4400" kern="1200" spc="-50" baseline="0">
          <a:solidFill>
            <a:schemeClr val="tx1">
              <a:lumMod val="75000"/>
              <a:lumOff val="25000"/>
            </a:schemeClr>
          </a:solidFill>
          <a:latin typeface="+mj-lt"/>
          <a:ea typeface="+mj-ea"/>
          <a:cs typeface="+mj-cs"/>
        </a:defRPr>
      </a:lvl1pPr>
    </p:titleStyle>
    <p:bodyStyle>
      <a:lvl1pPr marL="0" indent="0" algn="l" defTabSz="914400" rtl="0" eaLnBrk="1" latinLnBrk="0" hangingPunct="1">
        <a:lnSpc>
          <a:spcPct val="90000"/>
        </a:lnSpc>
        <a:spcBef>
          <a:spcPts val="1200"/>
        </a:spcBef>
        <a:spcAft>
          <a:spcPts val="200"/>
        </a:spcAft>
        <a:buClr>
          <a:schemeClr val="accent1"/>
        </a:buClr>
        <a:buSzPct val="100000"/>
        <a:buFontTx/>
        <a:buNone/>
        <a:defRPr kumimoji="1" sz="3600" kern="1200">
          <a:solidFill>
            <a:schemeClr val="tx1">
              <a:lumMod val="75000"/>
              <a:lumOff val="25000"/>
            </a:schemeClr>
          </a:solidFill>
          <a:latin typeface="+mn-ea"/>
          <a:ea typeface="+mn-ea"/>
          <a:cs typeface="+mn-cs"/>
        </a:defRPr>
      </a:lvl1pPr>
      <a:lvl2pPr marL="384048" indent="-182880" algn="l" defTabSz="914400" rtl="0" eaLnBrk="1" latinLnBrk="0" hangingPunct="1">
        <a:lnSpc>
          <a:spcPct val="90000"/>
        </a:lnSpc>
        <a:spcBef>
          <a:spcPts val="200"/>
        </a:spcBef>
        <a:spcAft>
          <a:spcPts val="400"/>
        </a:spcAft>
        <a:buClr>
          <a:schemeClr val="accent1"/>
        </a:buClr>
        <a:buSzPct val="100000"/>
        <a:buFont typeface="Wingdings" panose="05000000000000000000" pitchFamily="2" charset="2"/>
        <a:buChar char="u"/>
        <a:defRPr kumimoji="1" sz="3200" kern="1200">
          <a:solidFill>
            <a:schemeClr val="tx1">
              <a:lumMod val="75000"/>
              <a:lumOff val="25000"/>
            </a:schemeClr>
          </a:solidFill>
          <a:latin typeface="+mn-ea"/>
          <a:ea typeface="+mn-ea"/>
          <a:cs typeface="+mn-cs"/>
        </a:defRPr>
      </a:lvl2pPr>
      <a:lvl3pPr marL="566928" indent="-182880" algn="l" defTabSz="914400" rtl="0" eaLnBrk="1" latinLnBrk="0" hangingPunct="1">
        <a:lnSpc>
          <a:spcPct val="90000"/>
        </a:lnSpc>
        <a:spcBef>
          <a:spcPts val="200"/>
        </a:spcBef>
        <a:spcAft>
          <a:spcPts val="400"/>
        </a:spcAft>
        <a:buClr>
          <a:schemeClr val="accent1"/>
        </a:buClr>
        <a:buSzPct val="100000"/>
        <a:buFont typeface="Wingdings" panose="05000000000000000000" pitchFamily="2" charset="2"/>
        <a:buChar char="u"/>
        <a:defRPr kumimoji="1" sz="2400" kern="1200">
          <a:solidFill>
            <a:schemeClr val="tx1">
              <a:lumMod val="75000"/>
              <a:lumOff val="25000"/>
            </a:schemeClr>
          </a:solidFill>
          <a:latin typeface="+mn-ea"/>
          <a:ea typeface="+mn-ea"/>
          <a:cs typeface="+mn-cs"/>
        </a:defRPr>
      </a:lvl3pPr>
      <a:lvl4pPr marL="749808" indent="-182880" algn="l" defTabSz="914400" rtl="0" eaLnBrk="1" latinLnBrk="0" hangingPunct="1">
        <a:lnSpc>
          <a:spcPct val="90000"/>
        </a:lnSpc>
        <a:spcBef>
          <a:spcPts val="200"/>
        </a:spcBef>
        <a:spcAft>
          <a:spcPts val="400"/>
        </a:spcAft>
        <a:buClr>
          <a:schemeClr val="accent1"/>
        </a:buClr>
        <a:buSzPct val="100000"/>
        <a:buFont typeface="Wingdings" panose="05000000000000000000" pitchFamily="2" charset="2"/>
        <a:buChar char="u"/>
        <a:defRPr kumimoji="1" sz="2400" kern="1200">
          <a:solidFill>
            <a:schemeClr val="tx1">
              <a:lumMod val="75000"/>
              <a:lumOff val="25000"/>
            </a:schemeClr>
          </a:solidFill>
          <a:latin typeface="+mn-ea"/>
          <a:ea typeface="+mn-ea"/>
          <a:cs typeface="+mn-cs"/>
        </a:defRPr>
      </a:lvl4pPr>
      <a:lvl5pPr marL="932688" indent="-182880" algn="l" defTabSz="914400" rtl="0" eaLnBrk="1" latinLnBrk="0" hangingPunct="1">
        <a:lnSpc>
          <a:spcPct val="90000"/>
        </a:lnSpc>
        <a:spcBef>
          <a:spcPts val="200"/>
        </a:spcBef>
        <a:spcAft>
          <a:spcPts val="400"/>
        </a:spcAft>
        <a:buClr>
          <a:schemeClr val="accent1"/>
        </a:buClr>
        <a:buSzPct val="100000"/>
        <a:buFont typeface="Wingdings" panose="05000000000000000000" pitchFamily="2" charset="2"/>
        <a:buChar char="u"/>
        <a:defRPr kumimoji="1" sz="2400" kern="1200">
          <a:solidFill>
            <a:schemeClr val="tx1">
              <a:lumMod val="75000"/>
              <a:lumOff val="25000"/>
            </a:schemeClr>
          </a:solidFill>
          <a:latin typeface="+mn-ea"/>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notesSlide" Target="../notesSlides/notesSlide10.xml"/><Relationship Id="rId7" Type="http://schemas.openxmlformats.org/officeDocument/2006/relationships/image" Target="../media/image12.png"/><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8.png"/><Relationship Id="rId5" Type="http://schemas.openxmlformats.org/officeDocument/2006/relationships/image" Target="../media/image7.wmf"/><Relationship Id="rId10" Type="http://schemas.openxmlformats.org/officeDocument/2006/relationships/image" Target="../media/image15.png"/><Relationship Id="rId4" Type="http://schemas.openxmlformats.org/officeDocument/2006/relationships/oleObject" Target="../embeddings/oleObject1.bin"/><Relationship Id="rId9"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9.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9.png"/><Relationship Id="rId7" Type="http://schemas.openxmlformats.org/officeDocument/2006/relationships/image" Target="../media/image43.png"/><Relationship Id="rId12" Type="http://schemas.openxmlformats.org/officeDocument/2006/relationships/image" Target="../media/image48.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42.png"/><Relationship Id="rId11" Type="http://schemas.openxmlformats.org/officeDocument/2006/relationships/image" Target="../media/image47.png"/><Relationship Id="rId5" Type="http://schemas.openxmlformats.org/officeDocument/2006/relationships/image" Target="../media/image41.png"/><Relationship Id="rId10" Type="http://schemas.openxmlformats.org/officeDocument/2006/relationships/image" Target="../media/image46.png"/><Relationship Id="rId4" Type="http://schemas.openxmlformats.org/officeDocument/2006/relationships/image" Target="../media/image40.png"/><Relationship Id="rId9" Type="http://schemas.openxmlformats.org/officeDocument/2006/relationships/image" Target="../media/image4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gif"/><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1.png"/><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1.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1A22D14-E18C-41C8-AF6C-BED5B5382975}"/>
              </a:ext>
            </a:extLst>
          </p:cNvPr>
          <p:cNvSpPr>
            <a:spLocks noGrp="1"/>
          </p:cNvSpPr>
          <p:nvPr>
            <p:ph type="ctrTitle"/>
          </p:nvPr>
        </p:nvSpPr>
        <p:spPr>
          <a:xfrm>
            <a:off x="822959" y="758952"/>
            <a:ext cx="7816215" cy="3566160"/>
          </a:xfrm>
        </p:spPr>
        <p:txBody>
          <a:bodyPr>
            <a:noAutofit/>
          </a:bodyPr>
          <a:lstStyle/>
          <a:p>
            <a:r>
              <a:rPr lang="en-US" altLang="ja-JP" sz="5400" dirty="0"/>
              <a:t>TDGA </a:t>
            </a:r>
            <a:r>
              <a:rPr lang="ja-JP" altLang="en-US" sz="5400" dirty="0"/>
              <a:t>を導入した </a:t>
            </a:r>
            <a:r>
              <a:rPr lang="en-US" altLang="ja-JP" sz="5400" dirty="0">
                <a:solidFill>
                  <a:schemeClr val="accent1"/>
                </a:solidFill>
              </a:rPr>
              <a:t>DARTS</a:t>
            </a:r>
            <a:r>
              <a:rPr lang="en-US" altLang="ja-JP" sz="5400" dirty="0"/>
              <a:t> </a:t>
            </a:r>
            <a:r>
              <a:rPr lang="ja-JP" altLang="en-US" sz="5400" dirty="0"/>
              <a:t>による</a:t>
            </a:r>
            <a:br>
              <a:rPr lang="en-US" altLang="ja-JP" sz="5400" dirty="0"/>
            </a:br>
            <a:r>
              <a:rPr lang="ja-JP" altLang="en-US" sz="5400" dirty="0"/>
              <a:t>深層学習の構造探索</a:t>
            </a:r>
            <a:endParaRPr kumimoji="1" lang="ja-JP" altLang="en-US" sz="5400" dirty="0"/>
          </a:p>
        </p:txBody>
      </p:sp>
      <p:sp>
        <p:nvSpPr>
          <p:cNvPr id="3" name="字幕 2">
            <a:extLst>
              <a:ext uri="{FF2B5EF4-FFF2-40B4-BE49-F238E27FC236}">
                <a16:creationId xmlns:a16="http://schemas.microsoft.com/office/drawing/2014/main" id="{03DAF2AC-D1A2-442E-AFB3-AD14C2D0401E}"/>
              </a:ext>
            </a:extLst>
          </p:cNvPr>
          <p:cNvSpPr>
            <a:spLocks noGrp="1"/>
          </p:cNvSpPr>
          <p:nvPr>
            <p:ph type="subTitle" idx="1"/>
          </p:nvPr>
        </p:nvSpPr>
        <p:spPr/>
        <p:txBody>
          <a:bodyPr/>
          <a:lstStyle/>
          <a:p>
            <a:r>
              <a:rPr kumimoji="1" lang="en-US" altLang="ja-JP" dirty="0"/>
              <a:t>B4</a:t>
            </a:r>
            <a:r>
              <a:rPr lang="ja-JP" altLang="en-US" dirty="0"/>
              <a:t>  </a:t>
            </a:r>
            <a:r>
              <a:rPr kumimoji="1" lang="ja-JP" altLang="en-US" dirty="0"/>
              <a:t>杉山 竜弥</a:t>
            </a:r>
          </a:p>
        </p:txBody>
      </p:sp>
      <p:sp>
        <p:nvSpPr>
          <p:cNvPr id="4" name="スライド番号プレースホルダー 3">
            <a:extLst>
              <a:ext uri="{FF2B5EF4-FFF2-40B4-BE49-F238E27FC236}">
                <a16:creationId xmlns:a16="http://schemas.microsoft.com/office/drawing/2014/main" id="{B8987A49-C532-48E2-8BEB-797F8C4F1518}"/>
              </a:ext>
            </a:extLst>
          </p:cNvPr>
          <p:cNvSpPr>
            <a:spLocks noGrp="1"/>
          </p:cNvSpPr>
          <p:nvPr>
            <p:ph type="sldNum" sz="quarter" idx="12"/>
          </p:nvPr>
        </p:nvSpPr>
        <p:spPr/>
        <p:txBody>
          <a:bodyPr/>
          <a:lstStyle/>
          <a:p>
            <a:fld id="{304739FC-810C-4CDC-B60F-21F1951FBC64}" type="slidenum">
              <a:rPr kumimoji="1" lang="ja-JP" altLang="en-US" smtClean="0"/>
              <a:t>1</a:t>
            </a:fld>
            <a:endParaRPr kumimoji="1" lang="ja-JP" altLang="en-US"/>
          </a:p>
        </p:txBody>
      </p:sp>
    </p:spTree>
    <p:extLst>
      <p:ext uri="{BB962C8B-B14F-4D97-AF65-F5344CB8AC3E}">
        <p14:creationId xmlns:p14="http://schemas.microsoft.com/office/powerpoint/2010/main" val="1754452566"/>
      </p:ext>
    </p:extLst>
  </p:cSld>
  <p:clrMapOvr>
    <a:masterClrMapping/>
  </p:clrMapOvr>
  <mc:AlternateContent xmlns:mc="http://schemas.openxmlformats.org/markup-compatibility/2006" xmlns:p14="http://schemas.microsoft.com/office/powerpoint/2010/main">
    <mc:Choice Requires="p14">
      <p:transition spd="slow" p14:dur="2000" advTm="6613"/>
    </mc:Choice>
    <mc:Fallback xmlns="">
      <p:transition spd="slow" advTm="6613"/>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ED97EF8-2612-4359-9850-09E978F5F444}"/>
              </a:ext>
            </a:extLst>
          </p:cNvPr>
          <p:cNvSpPr>
            <a:spLocks noGrp="1"/>
          </p:cNvSpPr>
          <p:nvPr>
            <p:ph type="title"/>
          </p:nvPr>
        </p:nvSpPr>
        <p:spPr/>
        <p:txBody>
          <a:bodyPr>
            <a:normAutofit/>
          </a:bodyPr>
          <a:lstStyle/>
          <a:p>
            <a:r>
              <a:rPr lang="en-US" altLang="ja-JP" dirty="0"/>
              <a:t>NAS with RL (</a:t>
            </a:r>
            <a:r>
              <a:rPr lang="ja-JP" altLang="en-US" dirty="0"/>
              <a:t>従来</a:t>
            </a:r>
            <a:r>
              <a:rPr lang="en-US" altLang="ja-JP" dirty="0"/>
              <a:t>)</a:t>
            </a:r>
            <a:endParaRPr kumimoji="1" lang="ja-JP" altLang="en-US" dirty="0"/>
          </a:p>
        </p:txBody>
      </p:sp>
      <p:sp>
        <p:nvSpPr>
          <p:cNvPr id="3" name="コンテンツ プレースホルダー 2">
            <a:extLst>
              <a:ext uri="{FF2B5EF4-FFF2-40B4-BE49-F238E27FC236}">
                <a16:creationId xmlns:a16="http://schemas.microsoft.com/office/drawing/2014/main" id="{742C36E0-8479-42F3-93D3-0D97D61DC80F}"/>
              </a:ext>
            </a:extLst>
          </p:cNvPr>
          <p:cNvSpPr>
            <a:spLocks noGrp="1"/>
          </p:cNvSpPr>
          <p:nvPr>
            <p:ph idx="1"/>
          </p:nvPr>
        </p:nvSpPr>
        <p:spPr>
          <a:xfrm>
            <a:off x="822959" y="1597982"/>
            <a:ext cx="7543801" cy="1474378"/>
          </a:xfrm>
        </p:spPr>
        <p:txBody>
          <a:bodyPr>
            <a:normAutofit/>
          </a:bodyPr>
          <a:lstStyle/>
          <a:p>
            <a:r>
              <a:rPr lang="ja-JP" altLang="en-US" dirty="0"/>
              <a:t>ニューラルネットワークの構造</a:t>
            </a:r>
            <a:endParaRPr lang="en-US" altLang="ja-JP" dirty="0"/>
          </a:p>
          <a:p>
            <a:r>
              <a:rPr lang="ja-JP" altLang="en-US" dirty="0"/>
              <a:t>を設定の文字列で表現</a:t>
            </a:r>
            <a:endParaRPr kumimoji="1" lang="ja-JP" altLang="en-US" dirty="0"/>
          </a:p>
        </p:txBody>
      </p:sp>
      <p:sp>
        <p:nvSpPr>
          <p:cNvPr id="4" name="スライド番号プレースホルダー 3">
            <a:extLst>
              <a:ext uri="{FF2B5EF4-FFF2-40B4-BE49-F238E27FC236}">
                <a16:creationId xmlns:a16="http://schemas.microsoft.com/office/drawing/2014/main" id="{FD4ED43B-7FAE-4BDC-BEF6-8A04D01720B7}"/>
              </a:ext>
            </a:extLst>
          </p:cNvPr>
          <p:cNvSpPr>
            <a:spLocks noGrp="1"/>
          </p:cNvSpPr>
          <p:nvPr>
            <p:ph type="sldNum" sz="quarter" idx="12"/>
          </p:nvPr>
        </p:nvSpPr>
        <p:spPr/>
        <p:txBody>
          <a:bodyPr/>
          <a:lstStyle/>
          <a:p>
            <a:fld id="{304739FC-810C-4CDC-B60F-21F1951FBC64}" type="slidenum">
              <a:rPr kumimoji="1" lang="ja-JP" altLang="en-US" smtClean="0"/>
              <a:t>10</a:t>
            </a:fld>
            <a:endParaRPr kumimoji="1" lang="ja-JP" altLang="en-US"/>
          </a:p>
        </p:txBody>
      </p:sp>
      <p:sp>
        <p:nvSpPr>
          <p:cNvPr id="5" name="正方形/長方形 4">
            <a:extLst>
              <a:ext uri="{FF2B5EF4-FFF2-40B4-BE49-F238E27FC236}">
                <a16:creationId xmlns:a16="http://schemas.microsoft.com/office/drawing/2014/main" id="{898D59A6-B6E0-4901-B8F2-7ECFE3154B3F}"/>
              </a:ext>
            </a:extLst>
          </p:cNvPr>
          <p:cNvSpPr/>
          <p:nvPr/>
        </p:nvSpPr>
        <p:spPr>
          <a:xfrm>
            <a:off x="706582" y="6353489"/>
            <a:ext cx="7321110" cy="523220"/>
          </a:xfrm>
          <a:prstGeom prst="rect">
            <a:avLst/>
          </a:prstGeom>
          <a:noFill/>
          <a:ln>
            <a:noFill/>
          </a:ln>
        </p:spPr>
        <p:style>
          <a:lnRef idx="0">
            <a:scrgbClr r="0" g="0" b="0"/>
          </a:lnRef>
          <a:fillRef idx="0">
            <a:scrgbClr r="0" g="0" b="0"/>
          </a:fillRef>
          <a:effectRef idx="0">
            <a:scrgbClr r="0" g="0" b="0"/>
          </a:effectRef>
          <a:fontRef idx="minor">
            <a:schemeClr val="accent1"/>
          </a:fontRef>
        </p:style>
        <p:txBody>
          <a:bodyPr wrap="square">
            <a:spAutoFit/>
          </a:bodyPr>
          <a:lstStyle/>
          <a:p>
            <a:r>
              <a:rPr lang="en-US" altLang="ja-JP" sz="1400" dirty="0">
                <a:solidFill>
                  <a:schemeClr val="bg1"/>
                </a:solidFill>
              </a:rPr>
              <a:t>Barret </a:t>
            </a:r>
            <a:r>
              <a:rPr lang="en-US" altLang="ja-JP" sz="1400" dirty="0" err="1">
                <a:solidFill>
                  <a:schemeClr val="bg1"/>
                </a:solidFill>
              </a:rPr>
              <a:t>Zoph</a:t>
            </a:r>
            <a:r>
              <a:rPr lang="en-US" altLang="ja-JP" sz="1400" dirty="0">
                <a:solidFill>
                  <a:schemeClr val="bg1"/>
                </a:solidFill>
              </a:rPr>
              <a:t> and Quoc V. Le. Neural architecture search with reinforcement learning. abs/1611.01578, 2016. </a:t>
            </a:r>
            <a:endParaRPr lang="ja-JP" altLang="en-US" sz="1400" dirty="0">
              <a:solidFill>
                <a:schemeClr val="bg1"/>
              </a:solidFill>
            </a:endParaRPr>
          </a:p>
        </p:txBody>
      </p:sp>
      <p:pic>
        <p:nvPicPr>
          <p:cNvPr id="10" name="Picture 4" descr="Deep Learning VGG">
            <a:extLst>
              <a:ext uri="{FF2B5EF4-FFF2-40B4-BE49-F238E27FC236}">
                <a16:creationId xmlns:a16="http://schemas.microsoft.com/office/drawing/2014/main" id="{EFDF56AC-D9B4-4107-9B40-A0DD1B6099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9291" y="3760656"/>
            <a:ext cx="2867025" cy="1590675"/>
          </a:xfrm>
          <a:prstGeom prst="rect">
            <a:avLst/>
          </a:prstGeom>
          <a:noFill/>
          <a:extLst>
            <a:ext uri="{909E8E84-426E-40DD-AFC4-6F175D3DCCD1}">
              <a14:hiddenFill xmlns:a14="http://schemas.microsoft.com/office/drawing/2010/main">
                <a:solidFill>
                  <a:srgbClr val="FFFFFF"/>
                </a:solidFill>
              </a14:hiddenFill>
            </a:ext>
          </a:extLst>
        </p:spPr>
      </p:pic>
      <p:sp>
        <p:nvSpPr>
          <p:cNvPr id="16" name="次の値と等しい 15">
            <a:extLst>
              <a:ext uri="{FF2B5EF4-FFF2-40B4-BE49-F238E27FC236}">
                <a16:creationId xmlns:a16="http://schemas.microsoft.com/office/drawing/2014/main" id="{621F2FFB-B03B-4714-B94A-6C2FE1AC07E9}"/>
              </a:ext>
            </a:extLst>
          </p:cNvPr>
          <p:cNvSpPr/>
          <p:nvPr/>
        </p:nvSpPr>
        <p:spPr>
          <a:xfrm>
            <a:off x="4461216" y="4252294"/>
            <a:ext cx="861133" cy="617561"/>
          </a:xfrm>
          <a:prstGeom prst="mathEqual">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kumimoji="1" lang="ja-JP" altLang="en-US">
              <a:solidFill>
                <a:schemeClr val="tx1"/>
              </a:solidFill>
            </a:endParaRPr>
          </a:p>
        </p:txBody>
      </p:sp>
      <p:grpSp>
        <p:nvGrpSpPr>
          <p:cNvPr id="22" name="グループ化 21">
            <a:extLst>
              <a:ext uri="{FF2B5EF4-FFF2-40B4-BE49-F238E27FC236}">
                <a16:creationId xmlns:a16="http://schemas.microsoft.com/office/drawing/2014/main" id="{441B5DDD-D242-4D79-990B-8EC555D4CCF1}"/>
              </a:ext>
            </a:extLst>
          </p:cNvPr>
          <p:cNvGrpSpPr/>
          <p:nvPr/>
        </p:nvGrpSpPr>
        <p:grpSpPr>
          <a:xfrm>
            <a:off x="6031069" y="3503435"/>
            <a:ext cx="1717102" cy="2105116"/>
            <a:chOff x="5928679" y="3494557"/>
            <a:chExt cx="1717102" cy="2105116"/>
          </a:xfrm>
        </p:grpSpPr>
        <p:grpSp>
          <p:nvGrpSpPr>
            <p:cNvPr id="20" name="グループ化 19">
              <a:extLst>
                <a:ext uri="{FF2B5EF4-FFF2-40B4-BE49-F238E27FC236}">
                  <a16:creationId xmlns:a16="http://schemas.microsoft.com/office/drawing/2014/main" id="{4B05788A-CF6E-4672-A85A-6EC1C6532C40}"/>
                </a:ext>
              </a:extLst>
            </p:cNvPr>
            <p:cNvGrpSpPr/>
            <p:nvPr/>
          </p:nvGrpSpPr>
          <p:grpSpPr>
            <a:xfrm>
              <a:off x="5928679" y="3494557"/>
              <a:ext cx="1708224" cy="2105116"/>
              <a:chOff x="5795514" y="3496692"/>
              <a:chExt cx="2003224" cy="2599040"/>
            </a:xfrm>
          </p:grpSpPr>
          <p:sp>
            <p:nvSpPr>
              <p:cNvPr id="19" name="フローチャート: カード 18">
                <a:extLst>
                  <a:ext uri="{FF2B5EF4-FFF2-40B4-BE49-F238E27FC236}">
                    <a16:creationId xmlns:a16="http://schemas.microsoft.com/office/drawing/2014/main" id="{88F92FCB-060E-47C1-A578-0557563AAF4A}"/>
                  </a:ext>
                </a:extLst>
              </p:cNvPr>
              <p:cNvSpPr/>
              <p:nvPr/>
            </p:nvSpPr>
            <p:spPr>
              <a:xfrm>
                <a:off x="5795514" y="3496692"/>
                <a:ext cx="2003224" cy="2599040"/>
              </a:xfrm>
              <a:prstGeom prst="flowChartPunchedCard">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lIns="360000" tIns="0" rIns="180000" bIns="360000" rtlCol="0" anchor="t" anchorCtr="0">
                <a:spAutoFit/>
              </a:bodyPr>
              <a:lstStyle/>
              <a:p>
                <a:pPr>
                  <a:lnSpc>
                    <a:spcPct val="150000"/>
                  </a:lnSpc>
                </a:pPr>
                <a:endParaRPr lang="en-US" altLang="ja-JP" sz="1200" dirty="0">
                  <a:latin typeface="Bahnschrift SemiBold" panose="020B0502040204020203" pitchFamily="34" charset="0"/>
                  <a:cs typeface="Arial" panose="020B0604020202020204" pitchFamily="34" charset="0"/>
                </a:endParaRPr>
              </a:p>
              <a:p>
                <a:pPr>
                  <a:lnSpc>
                    <a:spcPct val="150000"/>
                  </a:lnSpc>
                </a:pPr>
                <a:endParaRPr lang="en-US" altLang="ja-JP" sz="1200" dirty="0">
                  <a:latin typeface="Bahnschrift SemiBold" panose="020B0502040204020203" pitchFamily="34" charset="0"/>
                  <a:cs typeface="Arial" panose="020B0604020202020204" pitchFamily="34" charset="0"/>
                </a:endParaRPr>
              </a:p>
              <a:p>
                <a:pPr>
                  <a:lnSpc>
                    <a:spcPct val="150000"/>
                  </a:lnSpc>
                </a:pPr>
                <a:endParaRPr lang="en-US" altLang="ja-JP" sz="1200" dirty="0">
                  <a:latin typeface="Bahnschrift SemiBold" panose="020B0502040204020203" pitchFamily="34" charset="0"/>
                  <a:cs typeface="Arial" panose="020B0604020202020204" pitchFamily="34" charset="0"/>
                </a:endParaRPr>
              </a:p>
              <a:p>
                <a:pPr>
                  <a:lnSpc>
                    <a:spcPct val="150000"/>
                  </a:lnSpc>
                </a:pPr>
                <a:endParaRPr lang="en-US" altLang="ja-JP" sz="1200" dirty="0">
                  <a:latin typeface="Bahnschrift SemiBold" panose="020B0502040204020203" pitchFamily="34" charset="0"/>
                  <a:cs typeface="Arial" panose="020B0604020202020204" pitchFamily="34" charset="0"/>
                </a:endParaRPr>
              </a:p>
              <a:p>
                <a:pPr>
                  <a:lnSpc>
                    <a:spcPct val="150000"/>
                  </a:lnSpc>
                </a:pPr>
                <a:endParaRPr lang="en-US" altLang="ja-JP" sz="1200" dirty="0">
                  <a:latin typeface="Bahnschrift SemiBold" panose="020B0502040204020203" pitchFamily="34" charset="0"/>
                  <a:cs typeface="Arial" panose="020B0604020202020204" pitchFamily="34" charset="0"/>
                </a:endParaRPr>
              </a:p>
              <a:p>
                <a:pPr>
                  <a:lnSpc>
                    <a:spcPct val="150000"/>
                  </a:lnSpc>
                </a:pPr>
                <a:endParaRPr lang="en-US" altLang="ja-JP" sz="1200" dirty="0">
                  <a:latin typeface="Bahnschrift SemiBold" panose="020B0502040204020203" pitchFamily="34" charset="0"/>
                  <a:cs typeface="Arial" panose="020B0604020202020204" pitchFamily="34" charset="0"/>
                </a:endParaRPr>
              </a:p>
            </p:txBody>
          </p:sp>
          <p:sp>
            <p:nvSpPr>
              <p:cNvPr id="18" name="直角三角形 17">
                <a:extLst>
                  <a:ext uri="{FF2B5EF4-FFF2-40B4-BE49-F238E27FC236}">
                    <a16:creationId xmlns:a16="http://schemas.microsoft.com/office/drawing/2014/main" id="{27B689CB-272F-4DB5-B2AD-76A26B9A43DD}"/>
                  </a:ext>
                </a:extLst>
              </p:cNvPr>
              <p:cNvSpPr/>
              <p:nvPr/>
            </p:nvSpPr>
            <p:spPr>
              <a:xfrm rot="16200000">
                <a:off x="5754685" y="3558995"/>
                <a:ext cx="482759" cy="401099"/>
              </a:xfrm>
              <a:prstGeom prst="rtTriangle">
                <a:avLst/>
              </a:prstGeom>
              <a:solidFill>
                <a:schemeClr val="accent3">
                  <a:lumMod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p>
            </p:txBody>
          </p:sp>
        </p:grpSp>
        <p:sp>
          <p:nvSpPr>
            <p:cNvPr id="21" name="正方形/長方形 20">
              <a:extLst>
                <a:ext uri="{FF2B5EF4-FFF2-40B4-BE49-F238E27FC236}">
                  <a16:creationId xmlns:a16="http://schemas.microsoft.com/office/drawing/2014/main" id="{DF6227F1-2FD1-4946-A490-8411897B0566}"/>
                </a:ext>
              </a:extLst>
            </p:cNvPr>
            <p:cNvSpPr/>
            <p:nvPr/>
          </p:nvSpPr>
          <p:spPr>
            <a:xfrm>
              <a:off x="6108573" y="3794519"/>
              <a:ext cx="1537208" cy="1581395"/>
            </a:xfrm>
            <a:prstGeom prst="rect">
              <a:avLst/>
            </a:prstGeom>
          </p:spPr>
          <p:txBody>
            <a:bodyPr wrap="square">
              <a:spAutoFit/>
            </a:bodyPr>
            <a:lstStyle/>
            <a:p>
              <a:pPr>
                <a:lnSpc>
                  <a:spcPct val="150000"/>
                </a:lnSpc>
              </a:pPr>
              <a:r>
                <a:rPr lang="en-US" altLang="ja-JP" sz="1100" dirty="0">
                  <a:solidFill>
                    <a:schemeClr val="bg1"/>
                  </a:solidFill>
                  <a:latin typeface="Bahnschrift SemiBold" panose="020B0502040204020203" pitchFamily="34" charset="0"/>
                  <a:cs typeface="Arial" panose="020B0604020202020204" pitchFamily="34" charset="0"/>
                </a:rPr>
                <a:t>Filter Height : 3</a:t>
              </a:r>
            </a:p>
            <a:p>
              <a:pPr>
                <a:lnSpc>
                  <a:spcPct val="150000"/>
                </a:lnSpc>
              </a:pPr>
              <a:r>
                <a:rPr lang="en-US" altLang="ja-JP" sz="1100" dirty="0">
                  <a:solidFill>
                    <a:schemeClr val="bg1"/>
                  </a:solidFill>
                  <a:latin typeface="Bahnschrift SemiBold" panose="020B0502040204020203" pitchFamily="34" charset="0"/>
                  <a:cs typeface="Arial" panose="020B0604020202020204" pitchFamily="34" charset="0"/>
                </a:rPr>
                <a:t>Filter Width : 3</a:t>
              </a:r>
            </a:p>
            <a:p>
              <a:pPr>
                <a:lnSpc>
                  <a:spcPct val="150000"/>
                </a:lnSpc>
              </a:pPr>
              <a:r>
                <a:rPr lang="en-US" altLang="ja-JP" sz="1100" dirty="0">
                  <a:solidFill>
                    <a:schemeClr val="bg1"/>
                  </a:solidFill>
                  <a:latin typeface="Bahnschrift SemiBold" panose="020B0502040204020203" pitchFamily="34" charset="0"/>
                  <a:cs typeface="Arial" panose="020B0604020202020204" pitchFamily="34" charset="0"/>
                </a:rPr>
                <a:t>Stride Height : 1</a:t>
              </a:r>
            </a:p>
            <a:p>
              <a:pPr>
                <a:lnSpc>
                  <a:spcPct val="150000"/>
                </a:lnSpc>
              </a:pPr>
              <a:r>
                <a:rPr lang="en-US" altLang="ja-JP" sz="1100" dirty="0">
                  <a:solidFill>
                    <a:schemeClr val="bg1"/>
                  </a:solidFill>
                  <a:latin typeface="Bahnschrift SemiBold" panose="020B0502040204020203" pitchFamily="34" charset="0"/>
                  <a:cs typeface="Arial" panose="020B0604020202020204" pitchFamily="34" charset="0"/>
                </a:rPr>
                <a:t>Stride Width : 1</a:t>
              </a:r>
            </a:p>
            <a:p>
              <a:pPr>
                <a:lnSpc>
                  <a:spcPct val="150000"/>
                </a:lnSpc>
              </a:pPr>
              <a:r>
                <a:rPr lang="en-US" altLang="ja-JP" sz="1100" dirty="0">
                  <a:solidFill>
                    <a:schemeClr val="bg1"/>
                  </a:solidFill>
                  <a:latin typeface="Bahnschrift SemiBold" panose="020B0502040204020203" pitchFamily="34" charset="0"/>
                  <a:cs typeface="Arial" panose="020B0604020202020204" pitchFamily="34" charset="0"/>
                </a:rPr>
                <a:t>Anchor Point : 0</a:t>
              </a:r>
            </a:p>
            <a:p>
              <a:pPr>
                <a:lnSpc>
                  <a:spcPct val="150000"/>
                </a:lnSpc>
              </a:pPr>
              <a:r>
                <a:rPr lang="en-US" altLang="ja-JP" sz="1100" dirty="0">
                  <a:solidFill>
                    <a:schemeClr val="bg1"/>
                  </a:solidFill>
                  <a:latin typeface="Bahnschrift SemiBold" panose="020B0502040204020203" pitchFamily="34" charset="0"/>
                  <a:cs typeface="Arial" panose="020B0604020202020204" pitchFamily="34" charset="0"/>
                </a:rPr>
                <a:t>Number of Filters : 64</a:t>
              </a:r>
              <a:endParaRPr lang="ja-JP" altLang="en-US" sz="1100" dirty="0">
                <a:solidFill>
                  <a:schemeClr val="bg1"/>
                </a:solidFill>
                <a:latin typeface="Bahnschrift SemiBold" panose="020B0502040204020203" pitchFamily="34" charset="0"/>
                <a:cs typeface="Arial" panose="020B0604020202020204" pitchFamily="34" charset="0"/>
              </a:endParaRPr>
            </a:p>
          </p:txBody>
        </p:sp>
      </p:grpSp>
      <p:sp>
        <p:nvSpPr>
          <p:cNvPr id="23" name="正方形/長方形 22">
            <a:extLst>
              <a:ext uri="{FF2B5EF4-FFF2-40B4-BE49-F238E27FC236}">
                <a16:creationId xmlns:a16="http://schemas.microsoft.com/office/drawing/2014/main" id="{63A6AD21-084E-492E-A114-CD0C6D792E45}"/>
              </a:ext>
            </a:extLst>
          </p:cNvPr>
          <p:cNvSpPr/>
          <p:nvPr/>
        </p:nvSpPr>
        <p:spPr>
          <a:xfrm>
            <a:off x="2199637" y="5608551"/>
            <a:ext cx="646331" cy="369332"/>
          </a:xfrm>
          <a:prstGeom prst="rect">
            <a:avLst/>
          </a:prstGeom>
        </p:spPr>
        <p:txBody>
          <a:bodyPr wrap="none">
            <a:spAutoFit/>
          </a:bodyPr>
          <a:lstStyle/>
          <a:p>
            <a:r>
              <a:rPr lang="ja-JP" altLang="en-US" dirty="0"/>
              <a:t>構造</a:t>
            </a:r>
          </a:p>
        </p:txBody>
      </p:sp>
      <p:sp>
        <p:nvSpPr>
          <p:cNvPr id="24" name="正方形/長方形 23">
            <a:extLst>
              <a:ext uri="{FF2B5EF4-FFF2-40B4-BE49-F238E27FC236}">
                <a16:creationId xmlns:a16="http://schemas.microsoft.com/office/drawing/2014/main" id="{D8064880-AEE5-4698-8F77-235663BDEAAC}"/>
              </a:ext>
            </a:extLst>
          </p:cNvPr>
          <p:cNvSpPr/>
          <p:nvPr/>
        </p:nvSpPr>
        <p:spPr>
          <a:xfrm>
            <a:off x="6100351" y="5723567"/>
            <a:ext cx="1569660" cy="369332"/>
          </a:xfrm>
          <a:prstGeom prst="rect">
            <a:avLst/>
          </a:prstGeom>
        </p:spPr>
        <p:txBody>
          <a:bodyPr wrap="none">
            <a:spAutoFit/>
          </a:bodyPr>
          <a:lstStyle/>
          <a:p>
            <a:r>
              <a:rPr lang="ja-JP" altLang="en-US" dirty="0"/>
              <a:t>設定の文字列</a:t>
            </a:r>
          </a:p>
        </p:txBody>
      </p:sp>
    </p:spTree>
    <p:extLst>
      <p:ext uri="{BB962C8B-B14F-4D97-AF65-F5344CB8AC3E}">
        <p14:creationId xmlns:p14="http://schemas.microsoft.com/office/powerpoint/2010/main" val="1962921361"/>
      </p:ext>
    </p:extLst>
  </p:cSld>
  <p:clrMapOvr>
    <a:masterClrMapping/>
  </p:clrMapOvr>
  <mc:AlternateContent xmlns:mc="http://schemas.openxmlformats.org/markup-compatibility/2006" xmlns:p14="http://schemas.microsoft.com/office/powerpoint/2010/main">
    <mc:Choice Requires="p14">
      <p:transition spd="slow" p14:dur="2000" advTm="8003"/>
    </mc:Choice>
    <mc:Fallback xmlns="">
      <p:transition spd="slow" advTm="8003"/>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E5BB624-BE56-4867-9585-F357CD4FE919}"/>
              </a:ext>
            </a:extLst>
          </p:cNvPr>
          <p:cNvSpPr>
            <a:spLocks noGrp="1"/>
          </p:cNvSpPr>
          <p:nvPr>
            <p:ph type="title"/>
          </p:nvPr>
        </p:nvSpPr>
        <p:spPr>
          <a:xfrm>
            <a:off x="706581" y="231067"/>
            <a:ext cx="8093469" cy="1026234"/>
          </a:xfrm>
        </p:spPr>
        <p:txBody>
          <a:bodyPr>
            <a:noAutofit/>
          </a:bodyPr>
          <a:lstStyle/>
          <a:p>
            <a:r>
              <a:rPr lang="en-US" altLang="ja-JP" sz="3600" dirty="0"/>
              <a:t>Differentiable Architecture Search</a:t>
            </a:r>
            <a:endParaRPr kumimoji="1" lang="ja-JP" altLang="en-US" sz="3600" dirty="0"/>
          </a:p>
        </p:txBody>
      </p:sp>
      <p:sp>
        <p:nvSpPr>
          <p:cNvPr id="3" name="コンテンツ プレースホルダー 2">
            <a:extLst>
              <a:ext uri="{FF2B5EF4-FFF2-40B4-BE49-F238E27FC236}">
                <a16:creationId xmlns:a16="http://schemas.microsoft.com/office/drawing/2014/main" id="{D5F8401B-29A8-461B-9A1D-E98E8F2DFFAB}"/>
              </a:ext>
            </a:extLst>
          </p:cNvPr>
          <p:cNvSpPr>
            <a:spLocks noGrp="1"/>
          </p:cNvSpPr>
          <p:nvPr>
            <p:ph idx="1"/>
          </p:nvPr>
        </p:nvSpPr>
        <p:spPr/>
        <p:txBody>
          <a:bodyPr/>
          <a:lstStyle/>
          <a:p>
            <a:r>
              <a:rPr lang="ja-JP" altLang="en-US" dirty="0"/>
              <a:t>微分可能なアーキテクチャ</a:t>
            </a:r>
            <a:endParaRPr lang="en-US" altLang="ja-JP" dirty="0"/>
          </a:p>
          <a:p>
            <a:endParaRPr lang="en-US" altLang="ja-JP" dirty="0"/>
          </a:p>
          <a:p>
            <a:r>
              <a:rPr lang="ja-JP" altLang="en-US" sz="4000" b="1" dirty="0">
                <a:solidFill>
                  <a:schemeClr val="accent1"/>
                </a:solidFill>
              </a:rPr>
              <a:t>勾配降下法</a:t>
            </a:r>
            <a:r>
              <a:rPr lang="ja-JP" altLang="en-US" sz="4000" dirty="0"/>
              <a:t>を使用</a:t>
            </a:r>
            <a:endParaRPr lang="en-US" altLang="ja-JP" sz="4000" dirty="0"/>
          </a:p>
          <a:p>
            <a:r>
              <a:rPr lang="ja-JP" altLang="en-US" sz="4000" dirty="0"/>
              <a:t>効率的な探索手法</a:t>
            </a:r>
            <a:endParaRPr kumimoji="1" lang="ja-JP" altLang="en-US" sz="4000" dirty="0"/>
          </a:p>
        </p:txBody>
      </p:sp>
      <p:sp>
        <p:nvSpPr>
          <p:cNvPr id="4" name="スライド番号プレースホルダー 3">
            <a:extLst>
              <a:ext uri="{FF2B5EF4-FFF2-40B4-BE49-F238E27FC236}">
                <a16:creationId xmlns:a16="http://schemas.microsoft.com/office/drawing/2014/main" id="{91DE9D33-9930-42E5-848C-6F9826B1D290}"/>
              </a:ext>
            </a:extLst>
          </p:cNvPr>
          <p:cNvSpPr>
            <a:spLocks noGrp="1"/>
          </p:cNvSpPr>
          <p:nvPr>
            <p:ph type="sldNum" sz="quarter" idx="12"/>
          </p:nvPr>
        </p:nvSpPr>
        <p:spPr/>
        <p:txBody>
          <a:bodyPr/>
          <a:lstStyle/>
          <a:p>
            <a:fld id="{304739FC-810C-4CDC-B60F-21F1951FBC64}" type="slidenum">
              <a:rPr kumimoji="1" lang="ja-JP" altLang="en-US" smtClean="0"/>
              <a:t>11</a:t>
            </a:fld>
            <a:endParaRPr kumimoji="1" lang="ja-JP" altLang="en-US"/>
          </a:p>
        </p:txBody>
      </p:sp>
      <p:sp>
        <p:nvSpPr>
          <p:cNvPr id="5" name="正方形/長方形 4">
            <a:extLst>
              <a:ext uri="{FF2B5EF4-FFF2-40B4-BE49-F238E27FC236}">
                <a16:creationId xmlns:a16="http://schemas.microsoft.com/office/drawing/2014/main" id="{45A06154-6A2A-402D-9A65-86A5194CBFBF}"/>
              </a:ext>
            </a:extLst>
          </p:cNvPr>
          <p:cNvSpPr/>
          <p:nvPr/>
        </p:nvSpPr>
        <p:spPr>
          <a:xfrm>
            <a:off x="706581" y="6363837"/>
            <a:ext cx="6881515" cy="523220"/>
          </a:xfrm>
          <a:prstGeom prst="rect">
            <a:avLst/>
          </a:prstGeom>
          <a:noFill/>
          <a:ln>
            <a:noFill/>
          </a:ln>
        </p:spPr>
        <p:style>
          <a:lnRef idx="0">
            <a:scrgbClr r="0" g="0" b="0"/>
          </a:lnRef>
          <a:fillRef idx="0">
            <a:scrgbClr r="0" g="0" b="0"/>
          </a:fillRef>
          <a:effectRef idx="0">
            <a:scrgbClr r="0" g="0" b="0"/>
          </a:effectRef>
          <a:fontRef idx="minor">
            <a:schemeClr val="accent1"/>
          </a:fontRef>
        </p:style>
        <p:txBody>
          <a:bodyPr wrap="square">
            <a:spAutoFit/>
          </a:bodyPr>
          <a:lstStyle/>
          <a:p>
            <a:r>
              <a:rPr lang="en-US" altLang="ja-JP" sz="1400" dirty="0" err="1">
                <a:solidFill>
                  <a:schemeClr val="bg1"/>
                </a:solidFill>
              </a:rPr>
              <a:t>Hanxiao</a:t>
            </a:r>
            <a:r>
              <a:rPr lang="en-US" altLang="ja-JP" sz="1400" dirty="0">
                <a:solidFill>
                  <a:schemeClr val="bg1"/>
                </a:solidFill>
              </a:rPr>
              <a:t> Liu, Karen Simonyan, and </a:t>
            </a:r>
            <a:r>
              <a:rPr lang="en-US" altLang="ja-JP" sz="1400" dirty="0" err="1">
                <a:solidFill>
                  <a:schemeClr val="bg1"/>
                </a:solidFill>
              </a:rPr>
              <a:t>Yiming</a:t>
            </a:r>
            <a:r>
              <a:rPr lang="en-US" altLang="ja-JP" sz="1400" dirty="0">
                <a:solidFill>
                  <a:schemeClr val="bg1"/>
                </a:solidFill>
              </a:rPr>
              <a:t> Yang. DARTS: differentiable architecture search. abs/1806.09055, 2018.</a:t>
            </a:r>
            <a:endParaRPr lang="ja-JP" altLang="en-US" sz="1400" dirty="0">
              <a:solidFill>
                <a:schemeClr val="bg1"/>
              </a:solidFill>
            </a:endParaRPr>
          </a:p>
        </p:txBody>
      </p:sp>
    </p:spTree>
    <p:extLst>
      <p:ext uri="{BB962C8B-B14F-4D97-AF65-F5344CB8AC3E}">
        <p14:creationId xmlns:p14="http://schemas.microsoft.com/office/powerpoint/2010/main" val="2608416085"/>
      </p:ext>
    </p:extLst>
  </p:cSld>
  <p:clrMapOvr>
    <a:masterClrMapping/>
  </p:clrMapOvr>
  <mc:AlternateContent xmlns:mc="http://schemas.openxmlformats.org/markup-compatibility/2006" xmlns:p14="http://schemas.microsoft.com/office/powerpoint/2010/main">
    <mc:Choice Requires="p14">
      <p:transition spd="slow" p14:dur="2000" advTm="10735"/>
    </mc:Choice>
    <mc:Fallback xmlns="">
      <p:transition spd="slow" advTm="10735"/>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E5BB624-BE56-4867-9585-F357CD4FE919}"/>
              </a:ext>
            </a:extLst>
          </p:cNvPr>
          <p:cNvSpPr>
            <a:spLocks noGrp="1"/>
          </p:cNvSpPr>
          <p:nvPr>
            <p:ph type="title"/>
          </p:nvPr>
        </p:nvSpPr>
        <p:spPr>
          <a:xfrm>
            <a:off x="706581" y="231067"/>
            <a:ext cx="8093469" cy="1026234"/>
          </a:xfrm>
        </p:spPr>
        <p:txBody>
          <a:bodyPr>
            <a:noAutofit/>
          </a:bodyPr>
          <a:lstStyle/>
          <a:p>
            <a:r>
              <a:rPr lang="en-US" altLang="ja-JP" sz="3600" dirty="0"/>
              <a:t>Differentiable Architecture Search</a:t>
            </a:r>
            <a:endParaRPr kumimoji="1" lang="ja-JP" altLang="en-US" sz="3600" dirty="0"/>
          </a:p>
        </p:txBody>
      </p:sp>
      <p:sp>
        <p:nvSpPr>
          <p:cNvPr id="3" name="コンテンツ プレースホルダー 2">
            <a:extLst>
              <a:ext uri="{FF2B5EF4-FFF2-40B4-BE49-F238E27FC236}">
                <a16:creationId xmlns:a16="http://schemas.microsoft.com/office/drawing/2014/main" id="{D5F8401B-29A8-461B-9A1D-E98E8F2DFFAB}"/>
              </a:ext>
            </a:extLst>
          </p:cNvPr>
          <p:cNvSpPr>
            <a:spLocks noGrp="1"/>
          </p:cNvSpPr>
          <p:nvPr>
            <p:ph idx="1"/>
          </p:nvPr>
        </p:nvSpPr>
        <p:spPr>
          <a:xfrm>
            <a:off x="822959" y="1661050"/>
            <a:ext cx="7543801" cy="1643708"/>
          </a:xfrm>
        </p:spPr>
        <p:txBody>
          <a:bodyPr>
            <a:normAutofit lnSpcReduction="10000"/>
          </a:bodyPr>
          <a:lstStyle/>
          <a:p>
            <a:pPr lvl="1">
              <a:lnSpc>
                <a:spcPct val="150000"/>
              </a:lnSpc>
            </a:pPr>
            <a:r>
              <a:rPr lang="ja-JP" altLang="en-US" dirty="0"/>
              <a:t>辺ごとに最適な演算子を決定</a:t>
            </a:r>
            <a:endParaRPr lang="en-US" altLang="ja-JP" dirty="0"/>
          </a:p>
          <a:p>
            <a:pPr lvl="1">
              <a:lnSpc>
                <a:spcPct val="150000"/>
              </a:lnSpc>
            </a:pPr>
            <a:r>
              <a:rPr lang="ja-JP" altLang="en-US" dirty="0"/>
              <a:t>すべての演算子</a:t>
            </a:r>
            <a:r>
              <a:rPr lang="ja-JP" altLang="en-US" dirty="0">
                <a:solidFill>
                  <a:schemeClr val="accent1"/>
                </a:solidFill>
              </a:rPr>
              <a:t>候補を同時に学習</a:t>
            </a:r>
          </a:p>
          <a:p>
            <a:pPr lvl="1">
              <a:lnSpc>
                <a:spcPct val="150000"/>
              </a:lnSpc>
            </a:pPr>
            <a:endParaRPr kumimoji="1" lang="ja-JP" altLang="en-US" dirty="0"/>
          </a:p>
        </p:txBody>
      </p:sp>
      <p:sp>
        <p:nvSpPr>
          <p:cNvPr id="4" name="スライド番号プレースホルダー 3">
            <a:extLst>
              <a:ext uri="{FF2B5EF4-FFF2-40B4-BE49-F238E27FC236}">
                <a16:creationId xmlns:a16="http://schemas.microsoft.com/office/drawing/2014/main" id="{91DE9D33-9930-42E5-848C-6F9826B1D290}"/>
              </a:ext>
            </a:extLst>
          </p:cNvPr>
          <p:cNvSpPr>
            <a:spLocks noGrp="1"/>
          </p:cNvSpPr>
          <p:nvPr>
            <p:ph type="sldNum" sz="quarter" idx="12"/>
          </p:nvPr>
        </p:nvSpPr>
        <p:spPr/>
        <p:txBody>
          <a:bodyPr/>
          <a:lstStyle/>
          <a:p>
            <a:fld id="{304739FC-810C-4CDC-B60F-21F1951FBC64}" type="slidenum">
              <a:rPr kumimoji="1" lang="ja-JP" altLang="en-US" smtClean="0"/>
              <a:t>12</a:t>
            </a:fld>
            <a:endParaRPr kumimoji="1" lang="ja-JP" altLang="en-US"/>
          </a:p>
        </p:txBody>
      </p:sp>
      <p:sp>
        <p:nvSpPr>
          <p:cNvPr id="7" name="正方形/長方形 6">
            <a:extLst>
              <a:ext uri="{FF2B5EF4-FFF2-40B4-BE49-F238E27FC236}">
                <a16:creationId xmlns:a16="http://schemas.microsoft.com/office/drawing/2014/main" id="{815ABD04-015A-4800-AF90-CE8D269A12DF}"/>
              </a:ext>
            </a:extLst>
          </p:cNvPr>
          <p:cNvSpPr/>
          <p:nvPr/>
        </p:nvSpPr>
        <p:spPr>
          <a:xfrm>
            <a:off x="706581" y="6363837"/>
            <a:ext cx="6881515" cy="523220"/>
          </a:xfrm>
          <a:prstGeom prst="rect">
            <a:avLst/>
          </a:prstGeom>
          <a:noFill/>
          <a:ln>
            <a:noFill/>
          </a:ln>
        </p:spPr>
        <p:style>
          <a:lnRef idx="0">
            <a:scrgbClr r="0" g="0" b="0"/>
          </a:lnRef>
          <a:fillRef idx="0">
            <a:scrgbClr r="0" g="0" b="0"/>
          </a:fillRef>
          <a:effectRef idx="0">
            <a:scrgbClr r="0" g="0" b="0"/>
          </a:effectRef>
          <a:fontRef idx="minor">
            <a:schemeClr val="accent1"/>
          </a:fontRef>
        </p:style>
        <p:txBody>
          <a:bodyPr wrap="square">
            <a:spAutoFit/>
          </a:bodyPr>
          <a:lstStyle/>
          <a:p>
            <a:r>
              <a:rPr lang="en-US" altLang="ja-JP" sz="1400" dirty="0" err="1">
                <a:solidFill>
                  <a:schemeClr val="bg1"/>
                </a:solidFill>
              </a:rPr>
              <a:t>Hanxiao</a:t>
            </a:r>
            <a:r>
              <a:rPr lang="en-US" altLang="ja-JP" sz="1400" dirty="0">
                <a:solidFill>
                  <a:schemeClr val="bg1"/>
                </a:solidFill>
              </a:rPr>
              <a:t> Liu, Karen Simonyan, and </a:t>
            </a:r>
            <a:r>
              <a:rPr lang="en-US" altLang="ja-JP" sz="1400" dirty="0" err="1">
                <a:solidFill>
                  <a:schemeClr val="bg1"/>
                </a:solidFill>
              </a:rPr>
              <a:t>Yiming</a:t>
            </a:r>
            <a:r>
              <a:rPr lang="en-US" altLang="ja-JP" sz="1400" dirty="0">
                <a:solidFill>
                  <a:schemeClr val="bg1"/>
                </a:solidFill>
              </a:rPr>
              <a:t> Yang. DARTS: differentiable architecture search. abs/1806.09055, 2018.</a:t>
            </a:r>
            <a:endParaRPr lang="ja-JP" altLang="en-US" sz="1400" dirty="0">
              <a:solidFill>
                <a:schemeClr val="bg1"/>
              </a:solidFill>
            </a:endParaRPr>
          </a:p>
        </p:txBody>
      </p:sp>
      <p:pic>
        <p:nvPicPr>
          <p:cNvPr id="9" name="Picture 2" descr="Differentiable Architecture Search for RNN with fastai | by HOANG Bao Tin |  Towards Data Science">
            <a:extLst>
              <a:ext uri="{FF2B5EF4-FFF2-40B4-BE49-F238E27FC236}">
                <a16:creationId xmlns:a16="http://schemas.microsoft.com/office/drawing/2014/main" id="{8CF04AA4-6091-4553-9C7E-7C6770F413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4581" y="3694370"/>
            <a:ext cx="6494838" cy="23758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2143489"/>
      </p:ext>
    </p:extLst>
  </p:cSld>
  <p:clrMapOvr>
    <a:masterClrMapping/>
  </p:clrMapOvr>
  <mc:AlternateContent xmlns:mc="http://schemas.openxmlformats.org/markup-compatibility/2006" xmlns:p14="http://schemas.microsoft.com/office/powerpoint/2010/main">
    <mc:Choice Requires="p14">
      <p:transition spd="slow" p14:dur="2000" advTm="23591"/>
    </mc:Choice>
    <mc:Fallback xmlns="">
      <p:transition spd="slow" advTm="23591"/>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E5BB624-BE56-4867-9585-F357CD4FE919}"/>
              </a:ext>
            </a:extLst>
          </p:cNvPr>
          <p:cNvSpPr>
            <a:spLocks noGrp="1"/>
          </p:cNvSpPr>
          <p:nvPr>
            <p:ph type="title"/>
          </p:nvPr>
        </p:nvSpPr>
        <p:spPr>
          <a:xfrm>
            <a:off x="706581" y="231067"/>
            <a:ext cx="8093469" cy="1026234"/>
          </a:xfrm>
        </p:spPr>
        <p:txBody>
          <a:bodyPr>
            <a:noAutofit/>
          </a:bodyPr>
          <a:lstStyle/>
          <a:p>
            <a:r>
              <a:rPr lang="en-US" altLang="ja-JP" sz="3600" dirty="0"/>
              <a:t>Differentiable Architecture Search</a:t>
            </a:r>
            <a:endParaRPr kumimoji="1" lang="ja-JP" altLang="en-US" sz="3600" dirty="0"/>
          </a:p>
        </p:txBody>
      </p:sp>
      <p:sp>
        <p:nvSpPr>
          <p:cNvPr id="3" name="コンテンツ プレースホルダー 2">
            <a:extLst>
              <a:ext uri="{FF2B5EF4-FFF2-40B4-BE49-F238E27FC236}">
                <a16:creationId xmlns:a16="http://schemas.microsoft.com/office/drawing/2014/main" id="{D5F8401B-29A8-461B-9A1D-E98E8F2DFFAB}"/>
              </a:ext>
            </a:extLst>
          </p:cNvPr>
          <p:cNvSpPr>
            <a:spLocks noGrp="1"/>
          </p:cNvSpPr>
          <p:nvPr>
            <p:ph idx="1"/>
          </p:nvPr>
        </p:nvSpPr>
        <p:spPr>
          <a:xfrm>
            <a:off x="822959" y="1661050"/>
            <a:ext cx="7543801" cy="958326"/>
          </a:xfrm>
        </p:spPr>
        <p:txBody>
          <a:bodyPr>
            <a:normAutofit/>
          </a:bodyPr>
          <a:lstStyle/>
          <a:p>
            <a:r>
              <a:rPr kumimoji="1" lang="ja-JP" altLang="en-US" dirty="0"/>
              <a:t>混合演算子</a:t>
            </a:r>
          </a:p>
        </p:txBody>
      </p:sp>
      <p:sp>
        <p:nvSpPr>
          <p:cNvPr id="4" name="スライド番号プレースホルダー 3">
            <a:extLst>
              <a:ext uri="{FF2B5EF4-FFF2-40B4-BE49-F238E27FC236}">
                <a16:creationId xmlns:a16="http://schemas.microsoft.com/office/drawing/2014/main" id="{91DE9D33-9930-42E5-848C-6F9826B1D290}"/>
              </a:ext>
            </a:extLst>
          </p:cNvPr>
          <p:cNvSpPr>
            <a:spLocks noGrp="1"/>
          </p:cNvSpPr>
          <p:nvPr>
            <p:ph type="sldNum" sz="quarter" idx="12"/>
          </p:nvPr>
        </p:nvSpPr>
        <p:spPr/>
        <p:txBody>
          <a:bodyPr/>
          <a:lstStyle/>
          <a:p>
            <a:fld id="{304739FC-810C-4CDC-B60F-21F1951FBC64}" type="slidenum">
              <a:rPr kumimoji="1" lang="ja-JP" altLang="en-US" smtClean="0"/>
              <a:t>13</a:t>
            </a:fld>
            <a:endParaRPr kumimoji="1" lang="ja-JP" altLang="en-US"/>
          </a:p>
        </p:txBody>
      </p:sp>
      <p:graphicFrame>
        <p:nvGraphicFramePr>
          <p:cNvPr id="6" name="オブジェクト 5">
            <a:extLst>
              <a:ext uri="{FF2B5EF4-FFF2-40B4-BE49-F238E27FC236}">
                <a16:creationId xmlns:a16="http://schemas.microsoft.com/office/drawing/2014/main" id="{A2FDDD9F-736B-4CAF-89DC-01ADC1321B2F}"/>
              </a:ext>
            </a:extLst>
          </p:cNvPr>
          <p:cNvGraphicFramePr>
            <a:graphicFrameLocks noChangeAspect="1"/>
          </p:cNvGraphicFramePr>
          <p:nvPr>
            <p:extLst/>
          </p:nvPr>
        </p:nvGraphicFramePr>
        <p:xfrm>
          <a:off x="3671888" y="2528888"/>
          <a:ext cx="1800225" cy="1800225"/>
        </p:xfrm>
        <a:graphic>
          <a:graphicData uri="http://schemas.openxmlformats.org/presentationml/2006/ole">
            <mc:AlternateContent xmlns:mc="http://schemas.openxmlformats.org/markup-compatibility/2006">
              <mc:Choice xmlns:v="urn:schemas-microsoft-com:vml" Requires="v">
                <p:oleObj spid="_x0000_s14394" name="ビットマップ イメージ" r:id="rId4" imgW="1800360" imgH="1800360" progId="Paint.Picture">
                  <p:embed/>
                </p:oleObj>
              </mc:Choice>
              <mc:Fallback>
                <p:oleObj name="ビットマップ イメージ" r:id="rId4" imgW="1800360" imgH="1800360" progId="Paint.Picture">
                  <p:embed/>
                  <p:pic>
                    <p:nvPicPr>
                      <p:cNvPr id="6" name="オブジェクト 5">
                        <a:extLst>
                          <a:ext uri="{FF2B5EF4-FFF2-40B4-BE49-F238E27FC236}">
                            <a16:creationId xmlns:a16="http://schemas.microsoft.com/office/drawing/2014/main" id="{A2FDDD9F-736B-4CAF-89DC-01ADC1321B2F}"/>
                          </a:ext>
                        </a:extLst>
                      </p:cNvPr>
                      <p:cNvPicPr/>
                      <p:nvPr/>
                    </p:nvPicPr>
                    <p:blipFill>
                      <a:blip r:embed="rId5"/>
                      <a:stretch>
                        <a:fillRect/>
                      </a:stretch>
                    </p:blipFill>
                    <p:spPr>
                      <a:xfrm>
                        <a:off x="3671888" y="2528888"/>
                        <a:ext cx="1800225" cy="1800225"/>
                      </a:xfrm>
                      <a:prstGeom prst="rect">
                        <a:avLst/>
                      </a:prstGeom>
                    </p:spPr>
                  </p:pic>
                </p:oleObj>
              </mc:Fallback>
            </mc:AlternateContent>
          </a:graphicData>
        </a:graphic>
      </p:graphicFrame>
      <p:pic>
        <p:nvPicPr>
          <p:cNvPr id="8" name="図 7">
            <a:extLst>
              <a:ext uri="{FF2B5EF4-FFF2-40B4-BE49-F238E27FC236}">
                <a16:creationId xmlns:a16="http://schemas.microsoft.com/office/drawing/2014/main" id="{3897165F-F58B-4837-942E-43C83DCC86B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18668" y="2829000"/>
            <a:ext cx="6352381" cy="1200000"/>
          </a:xfrm>
          <a:prstGeom prst="rect">
            <a:avLst/>
          </a:prstGeom>
        </p:spPr>
      </p:pic>
      <p:sp>
        <p:nvSpPr>
          <p:cNvPr id="7" name="正方形/長方形 6">
            <a:extLst>
              <a:ext uri="{FF2B5EF4-FFF2-40B4-BE49-F238E27FC236}">
                <a16:creationId xmlns:a16="http://schemas.microsoft.com/office/drawing/2014/main" id="{815ABD04-015A-4800-AF90-CE8D269A12DF}"/>
              </a:ext>
            </a:extLst>
          </p:cNvPr>
          <p:cNvSpPr/>
          <p:nvPr/>
        </p:nvSpPr>
        <p:spPr>
          <a:xfrm>
            <a:off x="706581" y="6363837"/>
            <a:ext cx="6881515" cy="523220"/>
          </a:xfrm>
          <a:prstGeom prst="rect">
            <a:avLst/>
          </a:prstGeom>
          <a:noFill/>
          <a:ln>
            <a:noFill/>
          </a:ln>
        </p:spPr>
        <p:style>
          <a:lnRef idx="0">
            <a:scrgbClr r="0" g="0" b="0"/>
          </a:lnRef>
          <a:fillRef idx="0">
            <a:scrgbClr r="0" g="0" b="0"/>
          </a:fillRef>
          <a:effectRef idx="0">
            <a:scrgbClr r="0" g="0" b="0"/>
          </a:effectRef>
          <a:fontRef idx="minor">
            <a:schemeClr val="accent1"/>
          </a:fontRef>
        </p:style>
        <p:txBody>
          <a:bodyPr wrap="square">
            <a:spAutoFit/>
          </a:bodyPr>
          <a:lstStyle/>
          <a:p>
            <a:r>
              <a:rPr lang="en-US" altLang="ja-JP" sz="1400" dirty="0" err="1">
                <a:solidFill>
                  <a:schemeClr val="bg1"/>
                </a:solidFill>
              </a:rPr>
              <a:t>Hanxiao</a:t>
            </a:r>
            <a:r>
              <a:rPr lang="en-US" altLang="ja-JP" sz="1400" dirty="0">
                <a:solidFill>
                  <a:schemeClr val="bg1"/>
                </a:solidFill>
              </a:rPr>
              <a:t> Liu, Karen Simonyan, and </a:t>
            </a:r>
            <a:r>
              <a:rPr lang="en-US" altLang="ja-JP" sz="1400" dirty="0" err="1">
                <a:solidFill>
                  <a:schemeClr val="bg1"/>
                </a:solidFill>
              </a:rPr>
              <a:t>Yiming</a:t>
            </a:r>
            <a:r>
              <a:rPr lang="en-US" altLang="ja-JP" sz="1400" dirty="0">
                <a:solidFill>
                  <a:schemeClr val="bg1"/>
                </a:solidFill>
              </a:rPr>
              <a:t> Yang. DARTS: differentiable architecture search. abs/1806.09055, 2018.</a:t>
            </a:r>
            <a:endParaRPr lang="ja-JP" altLang="en-US" sz="1400" dirty="0">
              <a:solidFill>
                <a:schemeClr val="bg1"/>
              </a:solidFill>
            </a:endParaRPr>
          </a:p>
        </p:txBody>
      </p:sp>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7BD378D7-A653-4888-9B90-C724296D7296}"/>
                  </a:ext>
                </a:extLst>
              </p:cNvPr>
              <p:cNvSpPr txBox="1"/>
              <p:nvPr/>
            </p:nvSpPr>
            <p:spPr>
              <a:xfrm>
                <a:off x="5124069" y="4738769"/>
                <a:ext cx="348044"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ja-JP" altLang="el-GR" sz="2800" i="1" smtClean="0">
                          <a:latin typeface="Cambria Math" panose="02040503050406030204" pitchFamily="18" charset="0"/>
                          <a:ea typeface="Cambria Math" panose="02040503050406030204" pitchFamily="18" charset="0"/>
                        </a:rPr>
                        <m:t>𝒪</m:t>
                      </m:r>
                    </m:oMath>
                  </m:oMathPara>
                </a14:m>
                <a:endParaRPr kumimoji="1" lang="ja-JP" altLang="en-US" dirty="0"/>
              </a:p>
            </p:txBody>
          </p:sp>
        </mc:Choice>
        <mc:Fallback xmlns="">
          <p:sp>
            <p:nvSpPr>
              <p:cNvPr id="5" name="テキスト ボックス 4">
                <a:extLst>
                  <a:ext uri="{FF2B5EF4-FFF2-40B4-BE49-F238E27FC236}">
                    <a16:creationId xmlns:a16="http://schemas.microsoft.com/office/drawing/2014/main" id="{7BD378D7-A653-4888-9B90-C724296D7296}"/>
                  </a:ext>
                </a:extLst>
              </p:cNvPr>
              <p:cNvSpPr txBox="1">
                <a:spLocks noRot="1" noChangeAspect="1" noMove="1" noResize="1" noEditPoints="1" noAdjustHandles="1" noChangeArrowheads="1" noChangeShapeType="1" noTextEdit="1"/>
              </p:cNvSpPr>
              <p:nvPr/>
            </p:nvSpPr>
            <p:spPr>
              <a:xfrm>
                <a:off x="5124069" y="4738769"/>
                <a:ext cx="348044" cy="430887"/>
              </a:xfrm>
              <a:prstGeom prst="rect">
                <a:avLst/>
              </a:prstGeom>
              <a:blipFill>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 name="テキスト ボックス 9">
                <a:extLst>
                  <a:ext uri="{FF2B5EF4-FFF2-40B4-BE49-F238E27FC236}">
                    <a16:creationId xmlns:a16="http://schemas.microsoft.com/office/drawing/2014/main" id="{436972DB-146E-40DF-BFE7-BF418FD675A7}"/>
                  </a:ext>
                </a:extLst>
              </p:cNvPr>
              <p:cNvSpPr txBox="1"/>
              <p:nvPr/>
            </p:nvSpPr>
            <p:spPr>
              <a:xfrm>
                <a:off x="1418668" y="4738769"/>
                <a:ext cx="301043"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800" b="0" i="1" smtClean="0">
                          <a:latin typeface="Cambria Math" panose="02040503050406030204" pitchFamily="18" charset="0"/>
                          <a:ea typeface="Cambria Math" panose="02040503050406030204" pitchFamily="18" charset="0"/>
                        </a:rPr>
                        <m:t>𝑥</m:t>
                      </m:r>
                    </m:oMath>
                  </m:oMathPara>
                </a14:m>
                <a:endParaRPr kumimoji="1" lang="ja-JP" altLang="en-US" dirty="0"/>
              </a:p>
            </p:txBody>
          </p:sp>
        </mc:Choice>
        <mc:Fallback xmlns="">
          <p:sp>
            <p:nvSpPr>
              <p:cNvPr id="10" name="テキスト ボックス 9">
                <a:extLst>
                  <a:ext uri="{FF2B5EF4-FFF2-40B4-BE49-F238E27FC236}">
                    <a16:creationId xmlns:a16="http://schemas.microsoft.com/office/drawing/2014/main" id="{436972DB-146E-40DF-BFE7-BF418FD675A7}"/>
                  </a:ext>
                </a:extLst>
              </p:cNvPr>
              <p:cNvSpPr txBox="1">
                <a:spLocks noRot="1" noChangeAspect="1" noMove="1" noResize="1" noEditPoints="1" noAdjustHandles="1" noChangeArrowheads="1" noChangeShapeType="1" noTextEdit="1"/>
              </p:cNvSpPr>
              <p:nvPr/>
            </p:nvSpPr>
            <p:spPr>
              <a:xfrm>
                <a:off x="1418668" y="4738769"/>
                <a:ext cx="301043" cy="430887"/>
              </a:xfrm>
              <a:prstGeom prst="rect">
                <a:avLst/>
              </a:prstGeom>
              <a:blipFill>
                <a:blip r:embed="rId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 name="テキスト ボックス 10">
                <a:extLst>
                  <a:ext uri="{FF2B5EF4-FFF2-40B4-BE49-F238E27FC236}">
                    <a16:creationId xmlns:a16="http://schemas.microsoft.com/office/drawing/2014/main" id="{C2C1CA4F-EE2D-40D4-A679-9D581F7EB626}"/>
                  </a:ext>
                </a:extLst>
              </p:cNvPr>
              <p:cNvSpPr txBox="1"/>
              <p:nvPr/>
            </p:nvSpPr>
            <p:spPr>
              <a:xfrm>
                <a:off x="3230373" y="4738769"/>
                <a:ext cx="298030"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800" b="0" i="1" smtClean="0">
                          <a:latin typeface="Cambria Math" panose="02040503050406030204" pitchFamily="18" charset="0"/>
                          <a:ea typeface="Cambria Math" panose="02040503050406030204" pitchFamily="18" charset="0"/>
                        </a:rPr>
                        <m:t>𝑜</m:t>
                      </m:r>
                    </m:oMath>
                  </m:oMathPara>
                </a14:m>
                <a:endParaRPr kumimoji="1" lang="ja-JP" altLang="en-US" dirty="0"/>
              </a:p>
            </p:txBody>
          </p:sp>
        </mc:Choice>
        <mc:Fallback xmlns="">
          <p:sp>
            <p:nvSpPr>
              <p:cNvPr id="11" name="テキスト ボックス 10">
                <a:extLst>
                  <a:ext uri="{FF2B5EF4-FFF2-40B4-BE49-F238E27FC236}">
                    <a16:creationId xmlns:a16="http://schemas.microsoft.com/office/drawing/2014/main" id="{C2C1CA4F-EE2D-40D4-A679-9D581F7EB626}"/>
                  </a:ext>
                </a:extLst>
              </p:cNvPr>
              <p:cNvSpPr txBox="1">
                <a:spLocks noRot="1" noChangeAspect="1" noMove="1" noResize="1" noEditPoints="1" noAdjustHandles="1" noChangeArrowheads="1" noChangeShapeType="1" noTextEdit="1"/>
              </p:cNvSpPr>
              <p:nvPr/>
            </p:nvSpPr>
            <p:spPr>
              <a:xfrm>
                <a:off x="3230373" y="4738769"/>
                <a:ext cx="298030" cy="430887"/>
              </a:xfrm>
              <a:prstGeom prst="rect">
                <a:avLst/>
              </a:prstGeom>
              <a:blipFill>
                <a:blip r:embed="rId9"/>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 name="テキスト ボックス 11">
                <a:extLst>
                  <a:ext uri="{FF2B5EF4-FFF2-40B4-BE49-F238E27FC236}">
                    <a16:creationId xmlns:a16="http://schemas.microsoft.com/office/drawing/2014/main" id="{C84471E5-E57F-4F39-AC86-2541799311C0}"/>
                  </a:ext>
                </a:extLst>
              </p:cNvPr>
              <p:cNvSpPr txBox="1"/>
              <p:nvPr/>
            </p:nvSpPr>
            <p:spPr>
              <a:xfrm>
                <a:off x="1418668" y="5448538"/>
                <a:ext cx="325089"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ja-JP" altLang="en-US" sz="2800" b="0" i="1" smtClean="0">
                          <a:latin typeface="Cambria Math" panose="02040503050406030204" pitchFamily="18" charset="0"/>
                          <a:ea typeface="Cambria Math" panose="02040503050406030204" pitchFamily="18" charset="0"/>
                        </a:rPr>
                        <m:t>𝛼</m:t>
                      </m:r>
                    </m:oMath>
                  </m:oMathPara>
                </a14:m>
                <a:endParaRPr kumimoji="1" lang="ja-JP" altLang="en-US" dirty="0"/>
              </a:p>
            </p:txBody>
          </p:sp>
        </mc:Choice>
        <mc:Fallback xmlns="">
          <p:sp>
            <p:nvSpPr>
              <p:cNvPr id="12" name="テキスト ボックス 11">
                <a:extLst>
                  <a:ext uri="{FF2B5EF4-FFF2-40B4-BE49-F238E27FC236}">
                    <a16:creationId xmlns:a16="http://schemas.microsoft.com/office/drawing/2014/main" id="{C84471E5-E57F-4F39-AC86-2541799311C0}"/>
                  </a:ext>
                </a:extLst>
              </p:cNvPr>
              <p:cNvSpPr txBox="1">
                <a:spLocks noRot="1" noChangeAspect="1" noMove="1" noResize="1" noEditPoints="1" noAdjustHandles="1" noChangeArrowheads="1" noChangeShapeType="1" noTextEdit="1"/>
              </p:cNvSpPr>
              <p:nvPr/>
            </p:nvSpPr>
            <p:spPr>
              <a:xfrm>
                <a:off x="1418668" y="5448538"/>
                <a:ext cx="325089" cy="430887"/>
              </a:xfrm>
              <a:prstGeom prst="rect">
                <a:avLst/>
              </a:prstGeom>
              <a:blipFill>
                <a:blip r:embed="rId10"/>
                <a:stretch>
                  <a:fillRect/>
                </a:stretch>
              </a:blipFill>
            </p:spPr>
            <p:txBody>
              <a:bodyPr/>
              <a:lstStyle/>
              <a:p>
                <a:r>
                  <a:rPr lang="ja-JP" altLang="en-US">
                    <a:noFill/>
                  </a:rPr>
                  <a:t> </a:t>
                </a:r>
              </a:p>
            </p:txBody>
          </p:sp>
        </mc:Fallback>
      </mc:AlternateContent>
      <p:sp>
        <p:nvSpPr>
          <p:cNvPr id="13" name="コンテンツ プレースホルダー 2">
            <a:extLst>
              <a:ext uri="{FF2B5EF4-FFF2-40B4-BE49-F238E27FC236}">
                <a16:creationId xmlns:a16="http://schemas.microsoft.com/office/drawing/2014/main" id="{D38DEE25-6DD9-4254-92C1-D240B06CD8E4}"/>
              </a:ext>
            </a:extLst>
          </p:cNvPr>
          <p:cNvSpPr txBox="1">
            <a:spLocks/>
          </p:cNvSpPr>
          <p:nvPr/>
        </p:nvSpPr>
        <p:spPr>
          <a:xfrm>
            <a:off x="1799666" y="4878085"/>
            <a:ext cx="1159352" cy="404407"/>
          </a:xfrm>
          <a:prstGeom prst="rect">
            <a:avLst/>
          </a:prstGeom>
        </p:spPr>
        <p:txBody>
          <a:bodyPr vert="horz" lIns="0" tIns="45720" rIns="0" bIns="45720" rtlCol="0">
            <a:normAutofit lnSpcReduction="10000"/>
          </a:bodyPr>
          <a:lstStyle>
            <a:lvl1pPr marL="0" indent="0" algn="l" defTabSz="914400" rtl="0" eaLnBrk="1" latinLnBrk="0" hangingPunct="1">
              <a:lnSpc>
                <a:spcPct val="90000"/>
              </a:lnSpc>
              <a:spcBef>
                <a:spcPts val="1200"/>
              </a:spcBef>
              <a:spcAft>
                <a:spcPts val="200"/>
              </a:spcAft>
              <a:buClr>
                <a:schemeClr val="accent1"/>
              </a:buClr>
              <a:buSzPct val="100000"/>
              <a:buFontTx/>
              <a:buNone/>
              <a:defRPr kumimoji="1" sz="3600" kern="1200">
                <a:solidFill>
                  <a:schemeClr val="tx1">
                    <a:lumMod val="75000"/>
                    <a:lumOff val="25000"/>
                  </a:schemeClr>
                </a:solidFill>
                <a:latin typeface="+mn-ea"/>
                <a:ea typeface="+mn-ea"/>
                <a:cs typeface="+mn-cs"/>
              </a:defRPr>
            </a:lvl1pPr>
            <a:lvl2pPr marL="384048" indent="-182880" algn="l" defTabSz="914400" rtl="0" eaLnBrk="1" latinLnBrk="0" hangingPunct="1">
              <a:lnSpc>
                <a:spcPct val="90000"/>
              </a:lnSpc>
              <a:spcBef>
                <a:spcPts val="200"/>
              </a:spcBef>
              <a:spcAft>
                <a:spcPts val="400"/>
              </a:spcAft>
              <a:buClr>
                <a:schemeClr val="accent1"/>
              </a:buClr>
              <a:buSzPct val="100000"/>
              <a:buFont typeface="Wingdings" panose="05000000000000000000" pitchFamily="2" charset="2"/>
              <a:buChar char="u"/>
              <a:defRPr kumimoji="1" sz="3200" kern="1200">
                <a:solidFill>
                  <a:schemeClr val="tx1">
                    <a:lumMod val="75000"/>
                    <a:lumOff val="25000"/>
                  </a:schemeClr>
                </a:solidFill>
                <a:latin typeface="+mn-ea"/>
                <a:ea typeface="+mn-ea"/>
                <a:cs typeface="+mn-cs"/>
              </a:defRPr>
            </a:lvl2pPr>
            <a:lvl3pPr marL="566928" indent="-182880" algn="l" defTabSz="914400" rtl="0" eaLnBrk="1" latinLnBrk="0" hangingPunct="1">
              <a:lnSpc>
                <a:spcPct val="90000"/>
              </a:lnSpc>
              <a:spcBef>
                <a:spcPts val="200"/>
              </a:spcBef>
              <a:spcAft>
                <a:spcPts val="400"/>
              </a:spcAft>
              <a:buClr>
                <a:schemeClr val="accent1"/>
              </a:buClr>
              <a:buSzPct val="100000"/>
              <a:buFont typeface="Wingdings" panose="05000000000000000000" pitchFamily="2" charset="2"/>
              <a:buChar char="u"/>
              <a:defRPr kumimoji="1" sz="2400" kern="1200">
                <a:solidFill>
                  <a:schemeClr val="tx1">
                    <a:lumMod val="75000"/>
                    <a:lumOff val="25000"/>
                  </a:schemeClr>
                </a:solidFill>
                <a:latin typeface="+mn-ea"/>
                <a:ea typeface="+mn-ea"/>
                <a:cs typeface="+mn-cs"/>
              </a:defRPr>
            </a:lvl3pPr>
            <a:lvl4pPr marL="749808" indent="-182880" algn="l" defTabSz="914400" rtl="0" eaLnBrk="1" latinLnBrk="0" hangingPunct="1">
              <a:lnSpc>
                <a:spcPct val="90000"/>
              </a:lnSpc>
              <a:spcBef>
                <a:spcPts val="200"/>
              </a:spcBef>
              <a:spcAft>
                <a:spcPts val="400"/>
              </a:spcAft>
              <a:buClr>
                <a:schemeClr val="accent1"/>
              </a:buClr>
              <a:buSzPct val="100000"/>
              <a:buFont typeface="Wingdings" panose="05000000000000000000" pitchFamily="2" charset="2"/>
              <a:buChar char="u"/>
              <a:defRPr kumimoji="1" sz="2400" kern="1200">
                <a:solidFill>
                  <a:schemeClr val="tx1">
                    <a:lumMod val="75000"/>
                    <a:lumOff val="25000"/>
                  </a:schemeClr>
                </a:solidFill>
                <a:latin typeface="+mn-ea"/>
                <a:ea typeface="+mn-ea"/>
                <a:cs typeface="+mn-cs"/>
              </a:defRPr>
            </a:lvl4pPr>
            <a:lvl5pPr marL="932688" indent="-182880" algn="l" defTabSz="914400" rtl="0" eaLnBrk="1" latinLnBrk="0" hangingPunct="1">
              <a:lnSpc>
                <a:spcPct val="90000"/>
              </a:lnSpc>
              <a:spcBef>
                <a:spcPts val="200"/>
              </a:spcBef>
              <a:spcAft>
                <a:spcPts val="400"/>
              </a:spcAft>
              <a:buClr>
                <a:schemeClr val="accent1"/>
              </a:buClr>
              <a:buSzPct val="100000"/>
              <a:buFont typeface="Wingdings" panose="05000000000000000000" pitchFamily="2" charset="2"/>
              <a:buChar char="u"/>
              <a:defRPr kumimoji="1" sz="2400" kern="1200">
                <a:solidFill>
                  <a:schemeClr val="tx1">
                    <a:lumMod val="75000"/>
                    <a:lumOff val="25000"/>
                  </a:schemeClr>
                </a:solidFill>
                <a:latin typeface="+mn-ea"/>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9pPr>
          </a:lstStyle>
          <a:p>
            <a:r>
              <a:rPr lang="ja-JP" altLang="en-US" sz="2400" dirty="0"/>
              <a:t>特徴量</a:t>
            </a:r>
          </a:p>
        </p:txBody>
      </p:sp>
      <p:sp>
        <p:nvSpPr>
          <p:cNvPr id="14" name="コンテンツ プレースホルダー 2">
            <a:extLst>
              <a:ext uri="{FF2B5EF4-FFF2-40B4-BE49-F238E27FC236}">
                <a16:creationId xmlns:a16="http://schemas.microsoft.com/office/drawing/2014/main" id="{B448FF70-EC4D-4F67-B950-C491F720E4B6}"/>
              </a:ext>
            </a:extLst>
          </p:cNvPr>
          <p:cNvSpPr txBox="1">
            <a:spLocks/>
          </p:cNvSpPr>
          <p:nvPr/>
        </p:nvSpPr>
        <p:spPr>
          <a:xfrm>
            <a:off x="3601127" y="4878085"/>
            <a:ext cx="1295063" cy="404407"/>
          </a:xfrm>
          <a:prstGeom prst="rect">
            <a:avLst/>
          </a:prstGeom>
        </p:spPr>
        <p:txBody>
          <a:bodyPr vert="horz" lIns="0" tIns="45720" rIns="0" bIns="45720" rtlCol="0">
            <a:normAutofit lnSpcReduction="10000"/>
          </a:bodyPr>
          <a:lstStyle>
            <a:lvl1pPr marL="0" indent="0" algn="l" defTabSz="914400" rtl="0" eaLnBrk="1" latinLnBrk="0" hangingPunct="1">
              <a:lnSpc>
                <a:spcPct val="90000"/>
              </a:lnSpc>
              <a:spcBef>
                <a:spcPts val="1200"/>
              </a:spcBef>
              <a:spcAft>
                <a:spcPts val="200"/>
              </a:spcAft>
              <a:buClr>
                <a:schemeClr val="accent1"/>
              </a:buClr>
              <a:buSzPct val="100000"/>
              <a:buFontTx/>
              <a:buNone/>
              <a:defRPr kumimoji="1" sz="3600" kern="1200">
                <a:solidFill>
                  <a:schemeClr val="tx1">
                    <a:lumMod val="75000"/>
                    <a:lumOff val="25000"/>
                  </a:schemeClr>
                </a:solidFill>
                <a:latin typeface="+mn-ea"/>
                <a:ea typeface="+mn-ea"/>
                <a:cs typeface="+mn-cs"/>
              </a:defRPr>
            </a:lvl1pPr>
            <a:lvl2pPr marL="384048" indent="-182880" algn="l" defTabSz="914400" rtl="0" eaLnBrk="1" latinLnBrk="0" hangingPunct="1">
              <a:lnSpc>
                <a:spcPct val="90000"/>
              </a:lnSpc>
              <a:spcBef>
                <a:spcPts val="200"/>
              </a:spcBef>
              <a:spcAft>
                <a:spcPts val="400"/>
              </a:spcAft>
              <a:buClr>
                <a:schemeClr val="accent1"/>
              </a:buClr>
              <a:buSzPct val="100000"/>
              <a:buFont typeface="Wingdings" panose="05000000000000000000" pitchFamily="2" charset="2"/>
              <a:buChar char="u"/>
              <a:defRPr kumimoji="1" sz="3200" kern="1200">
                <a:solidFill>
                  <a:schemeClr val="tx1">
                    <a:lumMod val="75000"/>
                    <a:lumOff val="25000"/>
                  </a:schemeClr>
                </a:solidFill>
                <a:latin typeface="+mn-ea"/>
                <a:ea typeface="+mn-ea"/>
                <a:cs typeface="+mn-cs"/>
              </a:defRPr>
            </a:lvl2pPr>
            <a:lvl3pPr marL="566928" indent="-182880" algn="l" defTabSz="914400" rtl="0" eaLnBrk="1" latinLnBrk="0" hangingPunct="1">
              <a:lnSpc>
                <a:spcPct val="90000"/>
              </a:lnSpc>
              <a:spcBef>
                <a:spcPts val="200"/>
              </a:spcBef>
              <a:spcAft>
                <a:spcPts val="400"/>
              </a:spcAft>
              <a:buClr>
                <a:schemeClr val="accent1"/>
              </a:buClr>
              <a:buSzPct val="100000"/>
              <a:buFont typeface="Wingdings" panose="05000000000000000000" pitchFamily="2" charset="2"/>
              <a:buChar char="u"/>
              <a:defRPr kumimoji="1" sz="2400" kern="1200">
                <a:solidFill>
                  <a:schemeClr val="tx1">
                    <a:lumMod val="75000"/>
                    <a:lumOff val="25000"/>
                  </a:schemeClr>
                </a:solidFill>
                <a:latin typeface="+mn-ea"/>
                <a:ea typeface="+mn-ea"/>
                <a:cs typeface="+mn-cs"/>
              </a:defRPr>
            </a:lvl3pPr>
            <a:lvl4pPr marL="749808" indent="-182880" algn="l" defTabSz="914400" rtl="0" eaLnBrk="1" latinLnBrk="0" hangingPunct="1">
              <a:lnSpc>
                <a:spcPct val="90000"/>
              </a:lnSpc>
              <a:spcBef>
                <a:spcPts val="200"/>
              </a:spcBef>
              <a:spcAft>
                <a:spcPts val="400"/>
              </a:spcAft>
              <a:buClr>
                <a:schemeClr val="accent1"/>
              </a:buClr>
              <a:buSzPct val="100000"/>
              <a:buFont typeface="Wingdings" panose="05000000000000000000" pitchFamily="2" charset="2"/>
              <a:buChar char="u"/>
              <a:defRPr kumimoji="1" sz="2400" kern="1200">
                <a:solidFill>
                  <a:schemeClr val="tx1">
                    <a:lumMod val="75000"/>
                    <a:lumOff val="25000"/>
                  </a:schemeClr>
                </a:solidFill>
                <a:latin typeface="+mn-ea"/>
                <a:ea typeface="+mn-ea"/>
                <a:cs typeface="+mn-cs"/>
              </a:defRPr>
            </a:lvl4pPr>
            <a:lvl5pPr marL="932688" indent="-182880" algn="l" defTabSz="914400" rtl="0" eaLnBrk="1" latinLnBrk="0" hangingPunct="1">
              <a:lnSpc>
                <a:spcPct val="90000"/>
              </a:lnSpc>
              <a:spcBef>
                <a:spcPts val="200"/>
              </a:spcBef>
              <a:spcAft>
                <a:spcPts val="400"/>
              </a:spcAft>
              <a:buClr>
                <a:schemeClr val="accent1"/>
              </a:buClr>
              <a:buSzPct val="100000"/>
              <a:buFont typeface="Wingdings" panose="05000000000000000000" pitchFamily="2" charset="2"/>
              <a:buChar char="u"/>
              <a:defRPr kumimoji="1" sz="2400" kern="1200">
                <a:solidFill>
                  <a:schemeClr val="tx1">
                    <a:lumMod val="75000"/>
                    <a:lumOff val="25000"/>
                  </a:schemeClr>
                </a:solidFill>
                <a:latin typeface="+mn-ea"/>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9pPr>
          </a:lstStyle>
          <a:p>
            <a:r>
              <a:rPr lang="ja-JP" altLang="en-US" sz="2400" dirty="0"/>
              <a:t>演算子</a:t>
            </a:r>
          </a:p>
        </p:txBody>
      </p:sp>
      <p:sp>
        <p:nvSpPr>
          <p:cNvPr id="15" name="コンテンツ プレースホルダー 2">
            <a:extLst>
              <a:ext uri="{FF2B5EF4-FFF2-40B4-BE49-F238E27FC236}">
                <a16:creationId xmlns:a16="http://schemas.microsoft.com/office/drawing/2014/main" id="{D2074A10-A125-426D-845D-84DAB15A8202}"/>
              </a:ext>
            </a:extLst>
          </p:cNvPr>
          <p:cNvSpPr txBox="1">
            <a:spLocks/>
          </p:cNvSpPr>
          <p:nvPr/>
        </p:nvSpPr>
        <p:spPr>
          <a:xfrm>
            <a:off x="5593146" y="4878084"/>
            <a:ext cx="2324207" cy="404407"/>
          </a:xfrm>
          <a:prstGeom prst="rect">
            <a:avLst/>
          </a:prstGeom>
        </p:spPr>
        <p:txBody>
          <a:bodyPr vert="horz" lIns="0" tIns="45720" rIns="0" bIns="45720" rtlCol="0">
            <a:normAutofit lnSpcReduction="10000"/>
          </a:bodyPr>
          <a:lstStyle>
            <a:lvl1pPr marL="0" indent="0" algn="l" defTabSz="914400" rtl="0" eaLnBrk="1" latinLnBrk="0" hangingPunct="1">
              <a:lnSpc>
                <a:spcPct val="90000"/>
              </a:lnSpc>
              <a:spcBef>
                <a:spcPts val="1200"/>
              </a:spcBef>
              <a:spcAft>
                <a:spcPts val="200"/>
              </a:spcAft>
              <a:buClr>
                <a:schemeClr val="accent1"/>
              </a:buClr>
              <a:buSzPct val="100000"/>
              <a:buFontTx/>
              <a:buNone/>
              <a:defRPr kumimoji="1" sz="3600" kern="1200">
                <a:solidFill>
                  <a:schemeClr val="tx1">
                    <a:lumMod val="75000"/>
                    <a:lumOff val="25000"/>
                  </a:schemeClr>
                </a:solidFill>
                <a:latin typeface="+mn-ea"/>
                <a:ea typeface="+mn-ea"/>
                <a:cs typeface="+mn-cs"/>
              </a:defRPr>
            </a:lvl1pPr>
            <a:lvl2pPr marL="384048" indent="-182880" algn="l" defTabSz="914400" rtl="0" eaLnBrk="1" latinLnBrk="0" hangingPunct="1">
              <a:lnSpc>
                <a:spcPct val="90000"/>
              </a:lnSpc>
              <a:spcBef>
                <a:spcPts val="200"/>
              </a:spcBef>
              <a:spcAft>
                <a:spcPts val="400"/>
              </a:spcAft>
              <a:buClr>
                <a:schemeClr val="accent1"/>
              </a:buClr>
              <a:buSzPct val="100000"/>
              <a:buFont typeface="Wingdings" panose="05000000000000000000" pitchFamily="2" charset="2"/>
              <a:buChar char="u"/>
              <a:defRPr kumimoji="1" sz="3200" kern="1200">
                <a:solidFill>
                  <a:schemeClr val="tx1">
                    <a:lumMod val="75000"/>
                    <a:lumOff val="25000"/>
                  </a:schemeClr>
                </a:solidFill>
                <a:latin typeface="+mn-ea"/>
                <a:ea typeface="+mn-ea"/>
                <a:cs typeface="+mn-cs"/>
              </a:defRPr>
            </a:lvl2pPr>
            <a:lvl3pPr marL="566928" indent="-182880" algn="l" defTabSz="914400" rtl="0" eaLnBrk="1" latinLnBrk="0" hangingPunct="1">
              <a:lnSpc>
                <a:spcPct val="90000"/>
              </a:lnSpc>
              <a:spcBef>
                <a:spcPts val="200"/>
              </a:spcBef>
              <a:spcAft>
                <a:spcPts val="400"/>
              </a:spcAft>
              <a:buClr>
                <a:schemeClr val="accent1"/>
              </a:buClr>
              <a:buSzPct val="100000"/>
              <a:buFont typeface="Wingdings" panose="05000000000000000000" pitchFamily="2" charset="2"/>
              <a:buChar char="u"/>
              <a:defRPr kumimoji="1" sz="2400" kern="1200">
                <a:solidFill>
                  <a:schemeClr val="tx1">
                    <a:lumMod val="75000"/>
                    <a:lumOff val="25000"/>
                  </a:schemeClr>
                </a:solidFill>
                <a:latin typeface="+mn-ea"/>
                <a:ea typeface="+mn-ea"/>
                <a:cs typeface="+mn-cs"/>
              </a:defRPr>
            </a:lvl3pPr>
            <a:lvl4pPr marL="749808" indent="-182880" algn="l" defTabSz="914400" rtl="0" eaLnBrk="1" latinLnBrk="0" hangingPunct="1">
              <a:lnSpc>
                <a:spcPct val="90000"/>
              </a:lnSpc>
              <a:spcBef>
                <a:spcPts val="200"/>
              </a:spcBef>
              <a:spcAft>
                <a:spcPts val="400"/>
              </a:spcAft>
              <a:buClr>
                <a:schemeClr val="accent1"/>
              </a:buClr>
              <a:buSzPct val="100000"/>
              <a:buFont typeface="Wingdings" panose="05000000000000000000" pitchFamily="2" charset="2"/>
              <a:buChar char="u"/>
              <a:defRPr kumimoji="1" sz="2400" kern="1200">
                <a:solidFill>
                  <a:schemeClr val="tx1">
                    <a:lumMod val="75000"/>
                    <a:lumOff val="25000"/>
                  </a:schemeClr>
                </a:solidFill>
                <a:latin typeface="+mn-ea"/>
                <a:ea typeface="+mn-ea"/>
                <a:cs typeface="+mn-cs"/>
              </a:defRPr>
            </a:lvl4pPr>
            <a:lvl5pPr marL="932688" indent="-182880" algn="l" defTabSz="914400" rtl="0" eaLnBrk="1" latinLnBrk="0" hangingPunct="1">
              <a:lnSpc>
                <a:spcPct val="90000"/>
              </a:lnSpc>
              <a:spcBef>
                <a:spcPts val="200"/>
              </a:spcBef>
              <a:spcAft>
                <a:spcPts val="400"/>
              </a:spcAft>
              <a:buClr>
                <a:schemeClr val="accent1"/>
              </a:buClr>
              <a:buSzPct val="100000"/>
              <a:buFont typeface="Wingdings" panose="05000000000000000000" pitchFamily="2" charset="2"/>
              <a:buChar char="u"/>
              <a:defRPr kumimoji="1" sz="2400" kern="1200">
                <a:solidFill>
                  <a:schemeClr val="tx1">
                    <a:lumMod val="75000"/>
                    <a:lumOff val="25000"/>
                  </a:schemeClr>
                </a:solidFill>
                <a:latin typeface="+mn-ea"/>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9pPr>
          </a:lstStyle>
          <a:p>
            <a:r>
              <a:rPr lang="ja-JP" altLang="en-US" sz="2400" dirty="0"/>
              <a:t>演算子候補集合</a:t>
            </a:r>
          </a:p>
        </p:txBody>
      </p:sp>
      <p:sp>
        <p:nvSpPr>
          <p:cNvPr id="16" name="コンテンツ プレースホルダー 2">
            <a:extLst>
              <a:ext uri="{FF2B5EF4-FFF2-40B4-BE49-F238E27FC236}">
                <a16:creationId xmlns:a16="http://schemas.microsoft.com/office/drawing/2014/main" id="{7E8FBDAA-EE16-4843-B4BC-3AE560CA6B19}"/>
              </a:ext>
            </a:extLst>
          </p:cNvPr>
          <p:cNvSpPr txBox="1">
            <a:spLocks/>
          </p:cNvSpPr>
          <p:nvPr/>
        </p:nvSpPr>
        <p:spPr>
          <a:xfrm>
            <a:off x="1799666" y="5586896"/>
            <a:ext cx="5788430" cy="404407"/>
          </a:xfrm>
          <a:prstGeom prst="rect">
            <a:avLst/>
          </a:prstGeom>
        </p:spPr>
        <p:txBody>
          <a:bodyPr vert="horz" lIns="0" tIns="45720" rIns="0" bIns="45720" rtlCol="0">
            <a:normAutofit lnSpcReduction="10000"/>
          </a:bodyPr>
          <a:lstStyle>
            <a:lvl1pPr marL="0" indent="0" algn="l" defTabSz="914400" rtl="0" eaLnBrk="1" latinLnBrk="0" hangingPunct="1">
              <a:lnSpc>
                <a:spcPct val="90000"/>
              </a:lnSpc>
              <a:spcBef>
                <a:spcPts val="1200"/>
              </a:spcBef>
              <a:spcAft>
                <a:spcPts val="200"/>
              </a:spcAft>
              <a:buClr>
                <a:schemeClr val="accent1"/>
              </a:buClr>
              <a:buSzPct val="100000"/>
              <a:buFontTx/>
              <a:buNone/>
              <a:defRPr kumimoji="1" sz="3600" kern="1200">
                <a:solidFill>
                  <a:schemeClr val="tx1">
                    <a:lumMod val="75000"/>
                    <a:lumOff val="25000"/>
                  </a:schemeClr>
                </a:solidFill>
                <a:latin typeface="+mn-ea"/>
                <a:ea typeface="+mn-ea"/>
                <a:cs typeface="+mn-cs"/>
              </a:defRPr>
            </a:lvl1pPr>
            <a:lvl2pPr marL="384048" indent="-182880" algn="l" defTabSz="914400" rtl="0" eaLnBrk="1" latinLnBrk="0" hangingPunct="1">
              <a:lnSpc>
                <a:spcPct val="90000"/>
              </a:lnSpc>
              <a:spcBef>
                <a:spcPts val="200"/>
              </a:spcBef>
              <a:spcAft>
                <a:spcPts val="400"/>
              </a:spcAft>
              <a:buClr>
                <a:schemeClr val="accent1"/>
              </a:buClr>
              <a:buSzPct val="100000"/>
              <a:buFont typeface="Wingdings" panose="05000000000000000000" pitchFamily="2" charset="2"/>
              <a:buChar char="u"/>
              <a:defRPr kumimoji="1" sz="3200" kern="1200">
                <a:solidFill>
                  <a:schemeClr val="tx1">
                    <a:lumMod val="75000"/>
                    <a:lumOff val="25000"/>
                  </a:schemeClr>
                </a:solidFill>
                <a:latin typeface="+mn-ea"/>
                <a:ea typeface="+mn-ea"/>
                <a:cs typeface="+mn-cs"/>
              </a:defRPr>
            </a:lvl2pPr>
            <a:lvl3pPr marL="566928" indent="-182880" algn="l" defTabSz="914400" rtl="0" eaLnBrk="1" latinLnBrk="0" hangingPunct="1">
              <a:lnSpc>
                <a:spcPct val="90000"/>
              </a:lnSpc>
              <a:spcBef>
                <a:spcPts val="200"/>
              </a:spcBef>
              <a:spcAft>
                <a:spcPts val="400"/>
              </a:spcAft>
              <a:buClr>
                <a:schemeClr val="accent1"/>
              </a:buClr>
              <a:buSzPct val="100000"/>
              <a:buFont typeface="Wingdings" panose="05000000000000000000" pitchFamily="2" charset="2"/>
              <a:buChar char="u"/>
              <a:defRPr kumimoji="1" sz="2400" kern="1200">
                <a:solidFill>
                  <a:schemeClr val="tx1">
                    <a:lumMod val="75000"/>
                    <a:lumOff val="25000"/>
                  </a:schemeClr>
                </a:solidFill>
                <a:latin typeface="+mn-ea"/>
                <a:ea typeface="+mn-ea"/>
                <a:cs typeface="+mn-cs"/>
              </a:defRPr>
            </a:lvl3pPr>
            <a:lvl4pPr marL="749808" indent="-182880" algn="l" defTabSz="914400" rtl="0" eaLnBrk="1" latinLnBrk="0" hangingPunct="1">
              <a:lnSpc>
                <a:spcPct val="90000"/>
              </a:lnSpc>
              <a:spcBef>
                <a:spcPts val="200"/>
              </a:spcBef>
              <a:spcAft>
                <a:spcPts val="400"/>
              </a:spcAft>
              <a:buClr>
                <a:schemeClr val="accent1"/>
              </a:buClr>
              <a:buSzPct val="100000"/>
              <a:buFont typeface="Wingdings" panose="05000000000000000000" pitchFamily="2" charset="2"/>
              <a:buChar char="u"/>
              <a:defRPr kumimoji="1" sz="2400" kern="1200">
                <a:solidFill>
                  <a:schemeClr val="tx1">
                    <a:lumMod val="75000"/>
                    <a:lumOff val="25000"/>
                  </a:schemeClr>
                </a:solidFill>
                <a:latin typeface="+mn-ea"/>
                <a:ea typeface="+mn-ea"/>
                <a:cs typeface="+mn-cs"/>
              </a:defRPr>
            </a:lvl4pPr>
            <a:lvl5pPr marL="932688" indent="-182880" algn="l" defTabSz="914400" rtl="0" eaLnBrk="1" latinLnBrk="0" hangingPunct="1">
              <a:lnSpc>
                <a:spcPct val="90000"/>
              </a:lnSpc>
              <a:spcBef>
                <a:spcPts val="200"/>
              </a:spcBef>
              <a:spcAft>
                <a:spcPts val="400"/>
              </a:spcAft>
              <a:buClr>
                <a:schemeClr val="accent1"/>
              </a:buClr>
              <a:buSzPct val="100000"/>
              <a:buFont typeface="Wingdings" panose="05000000000000000000" pitchFamily="2" charset="2"/>
              <a:buChar char="u"/>
              <a:defRPr kumimoji="1" sz="2400" kern="1200">
                <a:solidFill>
                  <a:schemeClr val="tx1">
                    <a:lumMod val="75000"/>
                    <a:lumOff val="25000"/>
                  </a:schemeClr>
                </a:solidFill>
                <a:latin typeface="+mn-ea"/>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9pPr>
          </a:lstStyle>
          <a:p>
            <a:r>
              <a:rPr lang="ja-JP" altLang="en-US" sz="2400" dirty="0"/>
              <a:t>演算子の重み ＝ </a:t>
            </a:r>
            <a:r>
              <a:rPr lang="ja-JP" altLang="en-US" sz="2400" b="1" dirty="0">
                <a:solidFill>
                  <a:schemeClr val="accent1"/>
                </a:solidFill>
              </a:rPr>
              <a:t>アーキテクチャ変数</a:t>
            </a:r>
          </a:p>
        </p:txBody>
      </p:sp>
    </p:spTree>
    <p:extLst>
      <p:ext uri="{BB962C8B-B14F-4D97-AF65-F5344CB8AC3E}">
        <p14:creationId xmlns:p14="http://schemas.microsoft.com/office/powerpoint/2010/main" val="3617755529"/>
      </p:ext>
    </p:extLst>
  </p:cSld>
  <p:clrMapOvr>
    <a:masterClrMapping/>
  </p:clrMapOvr>
  <mc:AlternateContent xmlns:mc="http://schemas.openxmlformats.org/markup-compatibility/2006" xmlns:p14="http://schemas.microsoft.com/office/powerpoint/2010/main">
    <mc:Choice Requires="p14">
      <p:transition spd="slow" p14:dur="2000" advTm="43456"/>
    </mc:Choice>
    <mc:Fallback xmlns="">
      <p:transition spd="slow" advTm="43456"/>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E5BB624-BE56-4867-9585-F357CD4FE919}"/>
              </a:ext>
            </a:extLst>
          </p:cNvPr>
          <p:cNvSpPr>
            <a:spLocks noGrp="1"/>
          </p:cNvSpPr>
          <p:nvPr>
            <p:ph type="title"/>
          </p:nvPr>
        </p:nvSpPr>
        <p:spPr>
          <a:xfrm>
            <a:off x="706581" y="231067"/>
            <a:ext cx="8093469" cy="1026234"/>
          </a:xfrm>
        </p:spPr>
        <p:txBody>
          <a:bodyPr>
            <a:noAutofit/>
          </a:bodyPr>
          <a:lstStyle/>
          <a:p>
            <a:r>
              <a:rPr lang="en-US" altLang="ja-JP" sz="3600" dirty="0"/>
              <a:t>Differentiable Architecture Search</a:t>
            </a:r>
            <a:endParaRPr kumimoji="1" lang="ja-JP" altLang="en-US" sz="3600" dirty="0"/>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D5F8401B-29A8-461B-9A1D-E98E8F2DFFAB}"/>
                  </a:ext>
                </a:extLst>
              </p:cNvPr>
              <p:cNvSpPr>
                <a:spLocks noGrp="1"/>
              </p:cNvSpPr>
              <p:nvPr>
                <p:ph idx="1"/>
              </p:nvPr>
            </p:nvSpPr>
            <p:spPr/>
            <p:txBody>
              <a:bodyPr>
                <a:normAutofit lnSpcReduction="10000"/>
              </a:bodyPr>
              <a:lstStyle/>
              <a:p>
                <a:pPr>
                  <a:lnSpc>
                    <a:spcPct val="150000"/>
                  </a:lnSpc>
                </a:pPr>
                <a:r>
                  <a:rPr lang="en-US" altLang="ja-JP" dirty="0"/>
                  <a:t>DARTS</a:t>
                </a:r>
                <a:r>
                  <a:rPr lang="ja-JP" altLang="en-US" dirty="0"/>
                  <a:t>の利点</a:t>
                </a:r>
                <a:endParaRPr lang="en-US" altLang="ja-JP" dirty="0"/>
              </a:p>
              <a:p>
                <a:pPr lvl="1">
                  <a:lnSpc>
                    <a:spcPct val="150000"/>
                  </a:lnSpc>
                </a:pPr>
                <a:r>
                  <a:rPr lang="ja-JP" altLang="en-US" dirty="0"/>
                  <a:t>従来</a:t>
                </a:r>
                <a:r>
                  <a:rPr lang="en-US" altLang="ja-JP" dirty="0"/>
                  <a:t>		3000 GPU days </a:t>
                </a:r>
              </a:p>
              <a:p>
                <a:pPr lvl="1">
                  <a:lnSpc>
                    <a:spcPct val="150000"/>
                  </a:lnSpc>
                </a:pPr>
                <a:r>
                  <a:rPr lang="en-US" altLang="ja-JP" dirty="0"/>
                  <a:t>DARTS</a:t>
                </a:r>
                <a:r>
                  <a:rPr lang="ja-JP" altLang="en-US" dirty="0"/>
                  <a:t> </a:t>
                </a:r>
                <a:r>
                  <a:rPr lang="en-US" altLang="ja-JP" dirty="0"/>
                  <a:t>	3.3 GPU days</a:t>
                </a:r>
              </a:p>
              <a:p>
                <a:endParaRPr lang="en-US" altLang="ja-JP" dirty="0"/>
              </a:p>
              <a:p>
                <a14:m>
                  <m:oMath xmlns:m="http://schemas.openxmlformats.org/officeDocument/2006/math">
                    <m:r>
                      <a:rPr lang="en-US" altLang="ja-JP" i="1">
                        <a:latin typeface="Cambria Math" panose="02040503050406030204" pitchFamily="18" charset="0"/>
                      </a:rPr>
                      <m:t>𝑤</m:t>
                    </m:r>
                  </m:oMath>
                </a14:m>
                <a:r>
                  <a:rPr lang="ja-JP" altLang="en-US" dirty="0"/>
                  <a:t> を引き継いで</a:t>
                </a:r>
                <a:r>
                  <a:rPr lang="ja-JP" altLang="en-US" dirty="0">
                    <a:solidFill>
                      <a:schemeClr val="accent1"/>
                    </a:solidFill>
                  </a:rPr>
                  <a:t>再利用</a:t>
                </a:r>
                <a:endParaRPr kumimoji="1" lang="en-US" altLang="ja-JP" dirty="0">
                  <a:solidFill>
                    <a:schemeClr val="accent1"/>
                  </a:solidFill>
                </a:endParaRPr>
              </a:p>
              <a:p>
                <a14:m>
                  <m:oMath xmlns:m="http://schemas.openxmlformats.org/officeDocument/2006/math">
                    <m:r>
                      <a:rPr lang="en-US" altLang="ja-JP" i="1">
                        <a:latin typeface="Cambria Math" panose="02040503050406030204" pitchFamily="18" charset="0"/>
                      </a:rPr>
                      <m:t>𝑤</m:t>
                    </m:r>
                  </m:oMath>
                </a14:m>
                <a:r>
                  <a:rPr lang="en-US" altLang="ja-JP" dirty="0"/>
                  <a:t> </a:t>
                </a:r>
                <a:r>
                  <a:rPr lang="ja-JP" altLang="en-US" dirty="0"/>
                  <a:t>と </a:t>
                </a:r>
                <a14:m>
                  <m:oMath xmlns:m="http://schemas.openxmlformats.org/officeDocument/2006/math">
                    <m:r>
                      <a:rPr lang="ja-JP" altLang="en-US" i="1">
                        <a:latin typeface="Cambria Math" panose="02040503050406030204" pitchFamily="18" charset="0"/>
                      </a:rPr>
                      <m:t>𝛼</m:t>
                    </m:r>
                  </m:oMath>
                </a14:m>
                <a:r>
                  <a:rPr lang="ja-JP" altLang="en-US" dirty="0"/>
                  <a:t> の同時学習</a:t>
                </a:r>
                <a:endParaRPr lang="en-US" altLang="ja-JP" dirty="0"/>
              </a:p>
            </p:txBody>
          </p:sp>
        </mc:Choice>
        <mc:Fallback xmlns="">
          <p:sp>
            <p:nvSpPr>
              <p:cNvPr id="3" name="コンテンツ プレースホルダー 2">
                <a:extLst>
                  <a:ext uri="{FF2B5EF4-FFF2-40B4-BE49-F238E27FC236}">
                    <a16:creationId xmlns:a16="http://schemas.microsoft.com/office/drawing/2014/main" id="{D5F8401B-29A8-461B-9A1D-E98E8F2DFFAB}"/>
                  </a:ext>
                </a:extLst>
              </p:cNvPr>
              <p:cNvSpPr>
                <a:spLocks noGrp="1" noRot="1" noChangeAspect="1" noMove="1" noResize="1" noEditPoints="1" noAdjustHandles="1" noChangeArrowheads="1" noChangeShapeType="1" noTextEdit="1"/>
              </p:cNvSpPr>
              <p:nvPr>
                <p:ph idx="1"/>
              </p:nvPr>
            </p:nvSpPr>
            <p:spPr>
              <a:blipFill>
                <a:blip r:embed="rId3"/>
                <a:stretch>
                  <a:fillRect l="-3635"/>
                </a:stretch>
              </a:blipFill>
            </p:spPr>
            <p:txBody>
              <a:bodyPr/>
              <a:lstStyle/>
              <a:p>
                <a:r>
                  <a:rPr lang="ja-JP" altLang="en-US">
                    <a:noFill/>
                  </a:rPr>
                  <a:t> </a:t>
                </a:r>
              </a:p>
            </p:txBody>
          </p:sp>
        </mc:Fallback>
      </mc:AlternateContent>
      <p:sp>
        <p:nvSpPr>
          <p:cNvPr id="4" name="スライド番号プレースホルダー 3">
            <a:extLst>
              <a:ext uri="{FF2B5EF4-FFF2-40B4-BE49-F238E27FC236}">
                <a16:creationId xmlns:a16="http://schemas.microsoft.com/office/drawing/2014/main" id="{91DE9D33-9930-42E5-848C-6F9826B1D290}"/>
              </a:ext>
            </a:extLst>
          </p:cNvPr>
          <p:cNvSpPr>
            <a:spLocks noGrp="1"/>
          </p:cNvSpPr>
          <p:nvPr>
            <p:ph type="sldNum" sz="quarter" idx="12"/>
          </p:nvPr>
        </p:nvSpPr>
        <p:spPr/>
        <p:txBody>
          <a:bodyPr/>
          <a:lstStyle/>
          <a:p>
            <a:fld id="{304739FC-810C-4CDC-B60F-21F1951FBC64}" type="slidenum">
              <a:rPr kumimoji="1" lang="ja-JP" altLang="en-US" smtClean="0"/>
              <a:t>14</a:t>
            </a:fld>
            <a:endParaRPr kumimoji="1" lang="ja-JP" altLang="en-US"/>
          </a:p>
        </p:txBody>
      </p:sp>
      <p:sp>
        <p:nvSpPr>
          <p:cNvPr id="5" name="正方形/長方形 4">
            <a:extLst>
              <a:ext uri="{FF2B5EF4-FFF2-40B4-BE49-F238E27FC236}">
                <a16:creationId xmlns:a16="http://schemas.microsoft.com/office/drawing/2014/main" id="{2B45F0EC-8862-4723-B8FB-103DA30C92A6}"/>
              </a:ext>
            </a:extLst>
          </p:cNvPr>
          <p:cNvSpPr/>
          <p:nvPr/>
        </p:nvSpPr>
        <p:spPr>
          <a:xfrm>
            <a:off x="706581" y="6363837"/>
            <a:ext cx="6881515" cy="523220"/>
          </a:xfrm>
          <a:prstGeom prst="rect">
            <a:avLst/>
          </a:prstGeom>
          <a:noFill/>
          <a:ln>
            <a:noFill/>
          </a:ln>
        </p:spPr>
        <p:style>
          <a:lnRef idx="0">
            <a:scrgbClr r="0" g="0" b="0"/>
          </a:lnRef>
          <a:fillRef idx="0">
            <a:scrgbClr r="0" g="0" b="0"/>
          </a:fillRef>
          <a:effectRef idx="0">
            <a:scrgbClr r="0" g="0" b="0"/>
          </a:effectRef>
          <a:fontRef idx="minor">
            <a:schemeClr val="accent1"/>
          </a:fontRef>
        </p:style>
        <p:txBody>
          <a:bodyPr wrap="square">
            <a:spAutoFit/>
          </a:bodyPr>
          <a:lstStyle/>
          <a:p>
            <a:r>
              <a:rPr lang="en-US" altLang="ja-JP" sz="1400" dirty="0" err="1">
                <a:solidFill>
                  <a:schemeClr val="bg1"/>
                </a:solidFill>
              </a:rPr>
              <a:t>Hanxiao</a:t>
            </a:r>
            <a:r>
              <a:rPr lang="en-US" altLang="ja-JP" sz="1400" dirty="0">
                <a:solidFill>
                  <a:schemeClr val="bg1"/>
                </a:solidFill>
              </a:rPr>
              <a:t> Liu, Karen Simonyan, and </a:t>
            </a:r>
            <a:r>
              <a:rPr lang="en-US" altLang="ja-JP" sz="1400" dirty="0" err="1">
                <a:solidFill>
                  <a:schemeClr val="bg1"/>
                </a:solidFill>
              </a:rPr>
              <a:t>Yiming</a:t>
            </a:r>
            <a:r>
              <a:rPr lang="en-US" altLang="ja-JP" sz="1400" dirty="0">
                <a:solidFill>
                  <a:schemeClr val="bg1"/>
                </a:solidFill>
              </a:rPr>
              <a:t> Yang. DARTS: differentiable architecture search. abs/1806.09055, 2018.</a:t>
            </a:r>
            <a:endParaRPr lang="ja-JP" altLang="en-US" sz="1400" dirty="0">
              <a:solidFill>
                <a:schemeClr val="bg1"/>
              </a:solidFill>
            </a:endParaRPr>
          </a:p>
        </p:txBody>
      </p:sp>
    </p:spTree>
    <p:extLst>
      <p:ext uri="{BB962C8B-B14F-4D97-AF65-F5344CB8AC3E}">
        <p14:creationId xmlns:p14="http://schemas.microsoft.com/office/powerpoint/2010/main" val="1321184753"/>
      </p:ext>
    </p:extLst>
  </p:cSld>
  <p:clrMapOvr>
    <a:masterClrMapping/>
  </p:clrMapOvr>
  <mc:AlternateContent xmlns:mc="http://schemas.openxmlformats.org/markup-compatibility/2006" xmlns:p14="http://schemas.microsoft.com/office/powerpoint/2010/main">
    <mc:Choice Requires="p14">
      <p:transition spd="slow" p14:dur="2000" advTm="23087"/>
    </mc:Choice>
    <mc:Fallback xmlns="">
      <p:transition spd="slow" advTm="23087"/>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E5BB624-BE56-4867-9585-F357CD4FE919}"/>
              </a:ext>
            </a:extLst>
          </p:cNvPr>
          <p:cNvSpPr>
            <a:spLocks noGrp="1"/>
          </p:cNvSpPr>
          <p:nvPr>
            <p:ph type="title"/>
          </p:nvPr>
        </p:nvSpPr>
        <p:spPr>
          <a:xfrm>
            <a:off x="706581" y="231067"/>
            <a:ext cx="8093469" cy="1026234"/>
          </a:xfrm>
        </p:spPr>
        <p:txBody>
          <a:bodyPr>
            <a:noAutofit/>
          </a:bodyPr>
          <a:lstStyle/>
          <a:p>
            <a:r>
              <a:rPr lang="en-US" altLang="ja-JP" sz="3600" dirty="0"/>
              <a:t>Differentiable Architecture Search</a:t>
            </a:r>
            <a:endParaRPr kumimoji="1" lang="ja-JP" altLang="en-US" sz="3600" dirty="0"/>
          </a:p>
        </p:txBody>
      </p:sp>
      <p:sp>
        <p:nvSpPr>
          <p:cNvPr id="3" name="コンテンツ プレースホルダー 2">
            <a:extLst>
              <a:ext uri="{FF2B5EF4-FFF2-40B4-BE49-F238E27FC236}">
                <a16:creationId xmlns:a16="http://schemas.microsoft.com/office/drawing/2014/main" id="{D5F8401B-29A8-461B-9A1D-E98E8F2DFFAB}"/>
              </a:ext>
            </a:extLst>
          </p:cNvPr>
          <p:cNvSpPr>
            <a:spLocks noGrp="1"/>
          </p:cNvSpPr>
          <p:nvPr>
            <p:ph idx="1"/>
          </p:nvPr>
        </p:nvSpPr>
        <p:spPr>
          <a:xfrm>
            <a:off x="822959" y="1661049"/>
            <a:ext cx="7543801" cy="2339451"/>
          </a:xfrm>
        </p:spPr>
        <p:txBody>
          <a:bodyPr>
            <a:normAutofit lnSpcReduction="10000"/>
          </a:bodyPr>
          <a:lstStyle/>
          <a:p>
            <a:pPr>
              <a:lnSpc>
                <a:spcPct val="150000"/>
              </a:lnSpc>
            </a:pPr>
            <a:r>
              <a:rPr lang="ja-JP" altLang="en-US" dirty="0"/>
              <a:t>ネットワークの構造</a:t>
            </a:r>
            <a:endParaRPr lang="en-US" altLang="ja-JP" dirty="0"/>
          </a:p>
          <a:p>
            <a:pPr lvl="1">
              <a:lnSpc>
                <a:spcPct val="150000"/>
              </a:lnSpc>
            </a:pPr>
            <a:r>
              <a:rPr lang="ja-JP" altLang="en-US" dirty="0"/>
              <a:t>セルを重ねたモデル</a:t>
            </a:r>
            <a:endParaRPr lang="en-US" altLang="ja-JP" dirty="0"/>
          </a:p>
          <a:p>
            <a:pPr lvl="1">
              <a:lnSpc>
                <a:spcPct val="150000"/>
              </a:lnSpc>
            </a:pPr>
            <a:r>
              <a:rPr lang="ja-JP" altLang="en-US" dirty="0"/>
              <a:t>各ノードは２つ演算子エッジを持つ</a:t>
            </a:r>
            <a:endParaRPr lang="en-US" altLang="ja-JP" dirty="0"/>
          </a:p>
        </p:txBody>
      </p:sp>
      <p:sp>
        <p:nvSpPr>
          <p:cNvPr id="4" name="スライド番号プレースホルダー 3">
            <a:extLst>
              <a:ext uri="{FF2B5EF4-FFF2-40B4-BE49-F238E27FC236}">
                <a16:creationId xmlns:a16="http://schemas.microsoft.com/office/drawing/2014/main" id="{91DE9D33-9930-42E5-848C-6F9826B1D290}"/>
              </a:ext>
            </a:extLst>
          </p:cNvPr>
          <p:cNvSpPr>
            <a:spLocks noGrp="1"/>
          </p:cNvSpPr>
          <p:nvPr>
            <p:ph type="sldNum" sz="quarter" idx="12"/>
          </p:nvPr>
        </p:nvSpPr>
        <p:spPr/>
        <p:txBody>
          <a:bodyPr/>
          <a:lstStyle/>
          <a:p>
            <a:fld id="{304739FC-810C-4CDC-B60F-21F1951FBC64}" type="slidenum">
              <a:rPr kumimoji="1" lang="ja-JP" altLang="en-US" smtClean="0"/>
              <a:t>15</a:t>
            </a:fld>
            <a:endParaRPr kumimoji="1" lang="ja-JP" altLang="en-US"/>
          </a:p>
        </p:txBody>
      </p:sp>
      <p:sp>
        <p:nvSpPr>
          <p:cNvPr id="5" name="正方形/長方形 4">
            <a:extLst>
              <a:ext uri="{FF2B5EF4-FFF2-40B4-BE49-F238E27FC236}">
                <a16:creationId xmlns:a16="http://schemas.microsoft.com/office/drawing/2014/main" id="{2B45F0EC-8862-4723-B8FB-103DA30C92A6}"/>
              </a:ext>
            </a:extLst>
          </p:cNvPr>
          <p:cNvSpPr/>
          <p:nvPr/>
        </p:nvSpPr>
        <p:spPr>
          <a:xfrm>
            <a:off x="706581" y="6363837"/>
            <a:ext cx="6881515" cy="523220"/>
          </a:xfrm>
          <a:prstGeom prst="rect">
            <a:avLst/>
          </a:prstGeom>
          <a:noFill/>
          <a:ln>
            <a:noFill/>
          </a:ln>
        </p:spPr>
        <p:style>
          <a:lnRef idx="0">
            <a:scrgbClr r="0" g="0" b="0"/>
          </a:lnRef>
          <a:fillRef idx="0">
            <a:scrgbClr r="0" g="0" b="0"/>
          </a:fillRef>
          <a:effectRef idx="0">
            <a:scrgbClr r="0" g="0" b="0"/>
          </a:effectRef>
          <a:fontRef idx="minor">
            <a:schemeClr val="accent1"/>
          </a:fontRef>
        </p:style>
        <p:txBody>
          <a:bodyPr wrap="square">
            <a:spAutoFit/>
          </a:bodyPr>
          <a:lstStyle/>
          <a:p>
            <a:r>
              <a:rPr lang="en-US" altLang="ja-JP" sz="1400" dirty="0" err="1">
                <a:solidFill>
                  <a:schemeClr val="bg1"/>
                </a:solidFill>
              </a:rPr>
              <a:t>Hanxiao</a:t>
            </a:r>
            <a:r>
              <a:rPr lang="en-US" altLang="ja-JP" sz="1400" dirty="0">
                <a:solidFill>
                  <a:schemeClr val="bg1"/>
                </a:solidFill>
              </a:rPr>
              <a:t> Liu, Karen Simonyan, and </a:t>
            </a:r>
            <a:r>
              <a:rPr lang="en-US" altLang="ja-JP" sz="1400" dirty="0" err="1">
                <a:solidFill>
                  <a:schemeClr val="bg1"/>
                </a:solidFill>
              </a:rPr>
              <a:t>Yiming</a:t>
            </a:r>
            <a:r>
              <a:rPr lang="en-US" altLang="ja-JP" sz="1400" dirty="0">
                <a:solidFill>
                  <a:schemeClr val="bg1"/>
                </a:solidFill>
              </a:rPr>
              <a:t> Yang. DARTS: differentiable architecture search. abs/1806.09055, 2018.</a:t>
            </a:r>
            <a:endParaRPr lang="ja-JP" altLang="en-US" sz="1400" dirty="0">
              <a:solidFill>
                <a:schemeClr val="bg1"/>
              </a:solidFill>
            </a:endParaRPr>
          </a:p>
        </p:txBody>
      </p:sp>
      <p:pic>
        <p:nvPicPr>
          <p:cNvPr id="10244" name="Picture 4" descr="RobustDARTS">
            <a:extLst>
              <a:ext uri="{FF2B5EF4-FFF2-40B4-BE49-F238E27FC236}">
                <a16:creationId xmlns:a16="http://schemas.microsoft.com/office/drawing/2014/main" id="{F6D42515-B3D7-49E6-B34A-0DEF899B34D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306" r="75833" b="25207"/>
          <a:stretch/>
        </p:blipFill>
        <p:spPr bwMode="auto">
          <a:xfrm>
            <a:off x="2538932" y="3927011"/>
            <a:ext cx="4066136" cy="21732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3256701"/>
      </p:ext>
    </p:extLst>
  </p:cSld>
  <p:clrMapOvr>
    <a:masterClrMapping/>
  </p:clrMapOvr>
  <mc:AlternateContent xmlns:mc="http://schemas.openxmlformats.org/markup-compatibility/2006" xmlns:p14="http://schemas.microsoft.com/office/powerpoint/2010/main">
    <mc:Choice Requires="p14">
      <p:transition spd="slow" p14:dur="2000" advTm="39735"/>
    </mc:Choice>
    <mc:Fallback xmlns="">
      <p:transition spd="slow" advTm="39735"/>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E5BB624-BE56-4867-9585-F357CD4FE919}"/>
              </a:ext>
            </a:extLst>
          </p:cNvPr>
          <p:cNvSpPr>
            <a:spLocks noGrp="1"/>
          </p:cNvSpPr>
          <p:nvPr>
            <p:ph type="title"/>
          </p:nvPr>
        </p:nvSpPr>
        <p:spPr>
          <a:xfrm>
            <a:off x="706581" y="231067"/>
            <a:ext cx="8093469" cy="1026234"/>
          </a:xfrm>
        </p:spPr>
        <p:txBody>
          <a:bodyPr>
            <a:noAutofit/>
          </a:bodyPr>
          <a:lstStyle/>
          <a:p>
            <a:r>
              <a:rPr lang="en-US" altLang="ja-JP" sz="3600" dirty="0"/>
              <a:t>Differentiable Architecture Search</a:t>
            </a:r>
            <a:endParaRPr kumimoji="1" lang="ja-JP" altLang="en-US" sz="3600" dirty="0"/>
          </a:p>
        </p:txBody>
      </p:sp>
      <p:sp>
        <p:nvSpPr>
          <p:cNvPr id="3" name="コンテンツ プレースホルダー 2">
            <a:extLst>
              <a:ext uri="{FF2B5EF4-FFF2-40B4-BE49-F238E27FC236}">
                <a16:creationId xmlns:a16="http://schemas.microsoft.com/office/drawing/2014/main" id="{D5F8401B-29A8-461B-9A1D-E98E8F2DFFAB}"/>
              </a:ext>
            </a:extLst>
          </p:cNvPr>
          <p:cNvSpPr>
            <a:spLocks noGrp="1"/>
          </p:cNvSpPr>
          <p:nvPr>
            <p:ph idx="1"/>
          </p:nvPr>
        </p:nvSpPr>
        <p:spPr>
          <a:xfrm>
            <a:off x="822959" y="1661049"/>
            <a:ext cx="7543801" cy="2339451"/>
          </a:xfrm>
        </p:spPr>
        <p:txBody>
          <a:bodyPr>
            <a:normAutofit lnSpcReduction="10000"/>
          </a:bodyPr>
          <a:lstStyle/>
          <a:p>
            <a:pPr>
              <a:lnSpc>
                <a:spcPct val="150000"/>
              </a:lnSpc>
            </a:pPr>
            <a:r>
              <a:rPr lang="en-US" altLang="ja-JP" dirty="0"/>
              <a:t>DARTS</a:t>
            </a:r>
            <a:r>
              <a:rPr lang="ja-JP" altLang="en-US" dirty="0"/>
              <a:t>の構造制限</a:t>
            </a:r>
            <a:endParaRPr lang="en-US" altLang="ja-JP" dirty="0"/>
          </a:p>
          <a:p>
            <a:pPr lvl="1">
              <a:lnSpc>
                <a:spcPct val="150000"/>
              </a:lnSpc>
            </a:pPr>
            <a:r>
              <a:rPr lang="ja-JP" altLang="en-US" dirty="0"/>
              <a:t>大局的な構造が固定</a:t>
            </a:r>
            <a:endParaRPr lang="en-US" altLang="ja-JP" dirty="0"/>
          </a:p>
          <a:p>
            <a:pPr lvl="1">
              <a:lnSpc>
                <a:spcPct val="150000"/>
              </a:lnSpc>
            </a:pPr>
            <a:r>
              <a:rPr lang="ja-JP" altLang="en-US" dirty="0"/>
              <a:t>エッジ数が固定</a:t>
            </a:r>
            <a:endParaRPr kumimoji="1" lang="ja-JP" altLang="en-US" dirty="0"/>
          </a:p>
        </p:txBody>
      </p:sp>
      <p:sp>
        <p:nvSpPr>
          <p:cNvPr id="4" name="スライド番号プレースホルダー 3">
            <a:extLst>
              <a:ext uri="{FF2B5EF4-FFF2-40B4-BE49-F238E27FC236}">
                <a16:creationId xmlns:a16="http://schemas.microsoft.com/office/drawing/2014/main" id="{91DE9D33-9930-42E5-848C-6F9826B1D290}"/>
              </a:ext>
            </a:extLst>
          </p:cNvPr>
          <p:cNvSpPr>
            <a:spLocks noGrp="1"/>
          </p:cNvSpPr>
          <p:nvPr>
            <p:ph type="sldNum" sz="quarter" idx="12"/>
          </p:nvPr>
        </p:nvSpPr>
        <p:spPr/>
        <p:txBody>
          <a:bodyPr/>
          <a:lstStyle/>
          <a:p>
            <a:fld id="{304739FC-810C-4CDC-B60F-21F1951FBC64}" type="slidenum">
              <a:rPr kumimoji="1" lang="ja-JP" altLang="en-US" smtClean="0"/>
              <a:t>16</a:t>
            </a:fld>
            <a:endParaRPr kumimoji="1" lang="ja-JP" altLang="en-US"/>
          </a:p>
        </p:txBody>
      </p:sp>
      <p:sp>
        <p:nvSpPr>
          <p:cNvPr id="5" name="正方形/長方形 4">
            <a:extLst>
              <a:ext uri="{FF2B5EF4-FFF2-40B4-BE49-F238E27FC236}">
                <a16:creationId xmlns:a16="http://schemas.microsoft.com/office/drawing/2014/main" id="{2B45F0EC-8862-4723-B8FB-103DA30C92A6}"/>
              </a:ext>
            </a:extLst>
          </p:cNvPr>
          <p:cNvSpPr/>
          <p:nvPr/>
        </p:nvSpPr>
        <p:spPr>
          <a:xfrm>
            <a:off x="706581" y="6363837"/>
            <a:ext cx="6881515" cy="523220"/>
          </a:xfrm>
          <a:prstGeom prst="rect">
            <a:avLst/>
          </a:prstGeom>
          <a:noFill/>
          <a:ln>
            <a:noFill/>
          </a:ln>
        </p:spPr>
        <p:style>
          <a:lnRef idx="0">
            <a:scrgbClr r="0" g="0" b="0"/>
          </a:lnRef>
          <a:fillRef idx="0">
            <a:scrgbClr r="0" g="0" b="0"/>
          </a:fillRef>
          <a:effectRef idx="0">
            <a:scrgbClr r="0" g="0" b="0"/>
          </a:effectRef>
          <a:fontRef idx="minor">
            <a:schemeClr val="accent1"/>
          </a:fontRef>
        </p:style>
        <p:txBody>
          <a:bodyPr wrap="square">
            <a:spAutoFit/>
          </a:bodyPr>
          <a:lstStyle/>
          <a:p>
            <a:r>
              <a:rPr lang="en-US" altLang="ja-JP" sz="1400" dirty="0" err="1">
                <a:solidFill>
                  <a:schemeClr val="bg1"/>
                </a:solidFill>
              </a:rPr>
              <a:t>Hanxiao</a:t>
            </a:r>
            <a:r>
              <a:rPr lang="en-US" altLang="ja-JP" sz="1400" dirty="0">
                <a:solidFill>
                  <a:schemeClr val="bg1"/>
                </a:solidFill>
              </a:rPr>
              <a:t> Liu, Karen Simonyan, and </a:t>
            </a:r>
            <a:r>
              <a:rPr lang="en-US" altLang="ja-JP" sz="1400" dirty="0" err="1">
                <a:solidFill>
                  <a:schemeClr val="bg1"/>
                </a:solidFill>
              </a:rPr>
              <a:t>Yiming</a:t>
            </a:r>
            <a:r>
              <a:rPr lang="en-US" altLang="ja-JP" sz="1400" dirty="0">
                <a:solidFill>
                  <a:schemeClr val="bg1"/>
                </a:solidFill>
              </a:rPr>
              <a:t> Yang. DARTS: differentiable architecture search. abs/1806.09055, 2018.</a:t>
            </a:r>
            <a:endParaRPr lang="ja-JP" altLang="en-US" sz="1400" dirty="0">
              <a:solidFill>
                <a:schemeClr val="bg1"/>
              </a:solidFill>
            </a:endParaRPr>
          </a:p>
        </p:txBody>
      </p:sp>
      <p:pic>
        <p:nvPicPr>
          <p:cNvPr id="10244" name="Picture 4" descr="RobustDARTS">
            <a:extLst>
              <a:ext uri="{FF2B5EF4-FFF2-40B4-BE49-F238E27FC236}">
                <a16:creationId xmlns:a16="http://schemas.microsoft.com/office/drawing/2014/main" id="{F6D42515-B3D7-49E6-B34A-0DEF899B34D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306" r="75833" b="25207"/>
          <a:stretch/>
        </p:blipFill>
        <p:spPr bwMode="auto">
          <a:xfrm>
            <a:off x="2538932" y="3927011"/>
            <a:ext cx="4066136" cy="21732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1326655"/>
      </p:ext>
    </p:extLst>
  </p:cSld>
  <p:clrMapOvr>
    <a:masterClrMapping/>
  </p:clrMapOvr>
  <mc:AlternateContent xmlns:mc="http://schemas.openxmlformats.org/markup-compatibility/2006" xmlns:p14="http://schemas.microsoft.com/office/powerpoint/2010/main">
    <mc:Choice Requires="p14">
      <p:transition spd="slow" p14:dur="2000" advTm="16423"/>
    </mc:Choice>
    <mc:Fallback xmlns="">
      <p:transition spd="slow" advTm="16423"/>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C7D0895-3766-4D08-B520-FA861FE45408}"/>
              </a:ext>
            </a:extLst>
          </p:cNvPr>
          <p:cNvSpPr>
            <a:spLocks noGrp="1"/>
          </p:cNvSpPr>
          <p:nvPr>
            <p:ph type="title"/>
          </p:nvPr>
        </p:nvSpPr>
        <p:spPr/>
        <p:txBody>
          <a:bodyPr/>
          <a:lstStyle/>
          <a:p>
            <a:r>
              <a:rPr lang="en-US" altLang="ja-JP" dirty="0"/>
              <a:t>Genetic Algorithm</a:t>
            </a:r>
            <a:endParaRPr kumimoji="1" lang="ja-JP" altLang="en-US" dirty="0"/>
          </a:p>
        </p:txBody>
      </p:sp>
      <p:sp>
        <p:nvSpPr>
          <p:cNvPr id="3" name="コンテンツ プレースホルダー 2">
            <a:extLst>
              <a:ext uri="{FF2B5EF4-FFF2-40B4-BE49-F238E27FC236}">
                <a16:creationId xmlns:a16="http://schemas.microsoft.com/office/drawing/2014/main" id="{967C35AA-F762-4704-A5C9-DCB23C77A97E}"/>
              </a:ext>
            </a:extLst>
          </p:cNvPr>
          <p:cNvSpPr>
            <a:spLocks noGrp="1"/>
          </p:cNvSpPr>
          <p:nvPr>
            <p:ph idx="1"/>
          </p:nvPr>
        </p:nvSpPr>
        <p:spPr>
          <a:xfrm>
            <a:off x="822959" y="1661049"/>
            <a:ext cx="7543801" cy="1253601"/>
          </a:xfrm>
        </p:spPr>
        <p:txBody>
          <a:bodyPr>
            <a:normAutofit fontScale="92500"/>
          </a:bodyPr>
          <a:lstStyle/>
          <a:p>
            <a:r>
              <a:rPr lang="ja-JP" altLang="en-US" sz="2800" dirty="0"/>
              <a:t>生物の進化の仕組みを模倣した最適化手法</a:t>
            </a:r>
            <a:endParaRPr lang="en-US" altLang="ja-JP" sz="2800" dirty="0"/>
          </a:p>
          <a:p>
            <a:r>
              <a:rPr lang="ja-JP" altLang="en-US" dirty="0"/>
              <a:t>解候補を遺伝子の持つ個体として表現</a:t>
            </a:r>
            <a:endParaRPr lang="en-US" altLang="ja-JP" dirty="0"/>
          </a:p>
        </p:txBody>
      </p:sp>
      <p:sp>
        <p:nvSpPr>
          <p:cNvPr id="4" name="スライド番号プレースホルダー 3">
            <a:extLst>
              <a:ext uri="{FF2B5EF4-FFF2-40B4-BE49-F238E27FC236}">
                <a16:creationId xmlns:a16="http://schemas.microsoft.com/office/drawing/2014/main" id="{4AF181D3-7262-47C2-8302-F138D11F0ACB}"/>
              </a:ext>
            </a:extLst>
          </p:cNvPr>
          <p:cNvSpPr>
            <a:spLocks noGrp="1"/>
          </p:cNvSpPr>
          <p:nvPr>
            <p:ph type="sldNum" sz="quarter" idx="12"/>
          </p:nvPr>
        </p:nvSpPr>
        <p:spPr/>
        <p:txBody>
          <a:bodyPr/>
          <a:lstStyle/>
          <a:p>
            <a:fld id="{304739FC-810C-4CDC-B60F-21F1951FBC64}" type="slidenum">
              <a:rPr kumimoji="1" lang="ja-JP" altLang="en-US" smtClean="0"/>
              <a:t>17</a:t>
            </a:fld>
            <a:endParaRPr kumimoji="1" lang="ja-JP" altLang="en-US"/>
          </a:p>
        </p:txBody>
      </p:sp>
      <p:pic>
        <p:nvPicPr>
          <p:cNvPr id="16" name="図 15">
            <a:extLst>
              <a:ext uri="{FF2B5EF4-FFF2-40B4-BE49-F238E27FC236}">
                <a16:creationId xmlns:a16="http://schemas.microsoft.com/office/drawing/2014/main" id="{5E21F05C-BCB3-4785-B43D-E536B158DE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2959" y="3649136"/>
            <a:ext cx="1533525" cy="1343025"/>
          </a:xfrm>
          <a:prstGeom prst="rect">
            <a:avLst/>
          </a:prstGeom>
        </p:spPr>
      </p:pic>
      <p:pic>
        <p:nvPicPr>
          <p:cNvPr id="18" name="図 17">
            <a:extLst>
              <a:ext uri="{FF2B5EF4-FFF2-40B4-BE49-F238E27FC236}">
                <a16:creationId xmlns:a16="http://schemas.microsoft.com/office/drawing/2014/main" id="{F373FC50-D476-494C-9ABC-E075ED81F23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19875" y="3649135"/>
            <a:ext cx="1533525" cy="1343025"/>
          </a:xfrm>
          <a:prstGeom prst="rect">
            <a:avLst/>
          </a:prstGeom>
        </p:spPr>
      </p:pic>
      <p:pic>
        <p:nvPicPr>
          <p:cNvPr id="20" name="図 19">
            <a:extLst>
              <a:ext uri="{FF2B5EF4-FFF2-40B4-BE49-F238E27FC236}">
                <a16:creationId xmlns:a16="http://schemas.microsoft.com/office/drawing/2014/main" id="{D1DD003F-DB52-4E7C-835A-81551AA4950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16791" y="3649133"/>
            <a:ext cx="1533525" cy="1343025"/>
          </a:xfrm>
          <a:prstGeom prst="rect">
            <a:avLst/>
          </a:prstGeom>
        </p:spPr>
      </p:pic>
      <p:pic>
        <p:nvPicPr>
          <p:cNvPr id="22" name="図 21">
            <a:extLst>
              <a:ext uri="{FF2B5EF4-FFF2-40B4-BE49-F238E27FC236}">
                <a16:creationId xmlns:a16="http://schemas.microsoft.com/office/drawing/2014/main" id="{CF3EFB0C-9C9B-4C0F-B1DA-983649B64EC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13707" y="3649132"/>
            <a:ext cx="1533525" cy="1343025"/>
          </a:xfrm>
          <a:prstGeom prst="rect">
            <a:avLst/>
          </a:prstGeom>
        </p:spPr>
      </p:pic>
      <p:sp>
        <p:nvSpPr>
          <p:cNvPr id="24" name="コンテンツ プレースホルダー 2">
            <a:extLst>
              <a:ext uri="{FF2B5EF4-FFF2-40B4-BE49-F238E27FC236}">
                <a16:creationId xmlns:a16="http://schemas.microsoft.com/office/drawing/2014/main" id="{C6F6B183-11E3-4C1C-96F5-0394E46AC6BC}"/>
              </a:ext>
            </a:extLst>
          </p:cNvPr>
          <p:cNvSpPr txBox="1">
            <a:spLocks/>
          </p:cNvSpPr>
          <p:nvPr/>
        </p:nvSpPr>
        <p:spPr>
          <a:xfrm>
            <a:off x="667463" y="5299600"/>
            <a:ext cx="1844516" cy="539226"/>
          </a:xfrm>
          <a:prstGeom prst="rect">
            <a:avLst/>
          </a:prstGeom>
        </p:spPr>
        <p:txBody>
          <a:bodyPr vert="horz" lIns="0" tIns="45720" rIns="0" bIns="45720" rtlCol="0" anchor="ctr">
            <a:normAutofit/>
          </a:bodyPr>
          <a:lstStyle>
            <a:lvl1pPr marL="0" indent="0" algn="l" defTabSz="914400" rtl="0" eaLnBrk="1" latinLnBrk="0" hangingPunct="1">
              <a:lnSpc>
                <a:spcPct val="90000"/>
              </a:lnSpc>
              <a:spcBef>
                <a:spcPts val="1200"/>
              </a:spcBef>
              <a:spcAft>
                <a:spcPts val="200"/>
              </a:spcAft>
              <a:buClr>
                <a:schemeClr val="accent1"/>
              </a:buClr>
              <a:buSzPct val="100000"/>
              <a:buFontTx/>
              <a:buNone/>
              <a:defRPr kumimoji="1" sz="3600" kern="1200">
                <a:solidFill>
                  <a:schemeClr val="tx1">
                    <a:lumMod val="75000"/>
                    <a:lumOff val="25000"/>
                  </a:schemeClr>
                </a:solidFill>
                <a:latin typeface="+mn-ea"/>
                <a:ea typeface="+mn-ea"/>
                <a:cs typeface="+mn-cs"/>
              </a:defRPr>
            </a:lvl1pPr>
            <a:lvl2pPr marL="384048" indent="-182880" algn="l" defTabSz="914400" rtl="0" eaLnBrk="1" latinLnBrk="0" hangingPunct="1">
              <a:lnSpc>
                <a:spcPct val="90000"/>
              </a:lnSpc>
              <a:spcBef>
                <a:spcPts val="200"/>
              </a:spcBef>
              <a:spcAft>
                <a:spcPts val="400"/>
              </a:spcAft>
              <a:buClr>
                <a:schemeClr val="accent1"/>
              </a:buClr>
              <a:buSzPct val="100000"/>
              <a:buFont typeface="Wingdings" panose="05000000000000000000" pitchFamily="2" charset="2"/>
              <a:buChar char="u"/>
              <a:defRPr kumimoji="1" sz="3200" kern="1200">
                <a:solidFill>
                  <a:schemeClr val="tx1">
                    <a:lumMod val="75000"/>
                    <a:lumOff val="25000"/>
                  </a:schemeClr>
                </a:solidFill>
                <a:latin typeface="+mn-ea"/>
                <a:ea typeface="+mn-ea"/>
                <a:cs typeface="+mn-cs"/>
              </a:defRPr>
            </a:lvl2pPr>
            <a:lvl3pPr marL="566928" indent="-182880" algn="l" defTabSz="914400" rtl="0" eaLnBrk="1" latinLnBrk="0" hangingPunct="1">
              <a:lnSpc>
                <a:spcPct val="90000"/>
              </a:lnSpc>
              <a:spcBef>
                <a:spcPts val="200"/>
              </a:spcBef>
              <a:spcAft>
                <a:spcPts val="400"/>
              </a:spcAft>
              <a:buClr>
                <a:schemeClr val="accent1"/>
              </a:buClr>
              <a:buSzPct val="100000"/>
              <a:buFont typeface="Wingdings" panose="05000000000000000000" pitchFamily="2" charset="2"/>
              <a:buChar char="u"/>
              <a:defRPr kumimoji="1" sz="2400" kern="1200">
                <a:solidFill>
                  <a:schemeClr val="tx1">
                    <a:lumMod val="75000"/>
                    <a:lumOff val="25000"/>
                  </a:schemeClr>
                </a:solidFill>
                <a:latin typeface="+mn-ea"/>
                <a:ea typeface="+mn-ea"/>
                <a:cs typeface="+mn-cs"/>
              </a:defRPr>
            </a:lvl3pPr>
            <a:lvl4pPr marL="749808" indent="-182880" algn="l" defTabSz="914400" rtl="0" eaLnBrk="1" latinLnBrk="0" hangingPunct="1">
              <a:lnSpc>
                <a:spcPct val="90000"/>
              </a:lnSpc>
              <a:spcBef>
                <a:spcPts val="200"/>
              </a:spcBef>
              <a:spcAft>
                <a:spcPts val="400"/>
              </a:spcAft>
              <a:buClr>
                <a:schemeClr val="accent1"/>
              </a:buClr>
              <a:buSzPct val="100000"/>
              <a:buFont typeface="Wingdings" panose="05000000000000000000" pitchFamily="2" charset="2"/>
              <a:buChar char="u"/>
              <a:defRPr kumimoji="1" sz="2400" kern="1200">
                <a:solidFill>
                  <a:schemeClr val="tx1">
                    <a:lumMod val="75000"/>
                    <a:lumOff val="25000"/>
                  </a:schemeClr>
                </a:solidFill>
                <a:latin typeface="+mn-ea"/>
                <a:ea typeface="+mn-ea"/>
                <a:cs typeface="+mn-cs"/>
              </a:defRPr>
            </a:lvl4pPr>
            <a:lvl5pPr marL="932688" indent="-182880" algn="l" defTabSz="914400" rtl="0" eaLnBrk="1" latinLnBrk="0" hangingPunct="1">
              <a:lnSpc>
                <a:spcPct val="90000"/>
              </a:lnSpc>
              <a:spcBef>
                <a:spcPts val="200"/>
              </a:spcBef>
              <a:spcAft>
                <a:spcPts val="400"/>
              </a:spcAft>
              <a:buClr>
                <a:schemeClr val="accent1"/>
              </a:buClr>
              <a:buSzPct val="100000"/>
              <a:buFont typeface="Wingdings" panose="05000000000000000000" pitchFamily="2" charset="2"/>
              <a:buChar char="u"/>
              <a:defRPr kumimoji="1" sz="2400" kern="1200">
                <a:solidFill>
                  <a:schemeClr val="tx1">
                    <a:lumMod val="75000"/>
                    <a:lumOff val="25000"/>
                  </a:schemeClr>
                </a:solidFill>
                <a:latin typeface="+mn-ea"/>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9pPr>
          </a:lstStyle>
          <a:p>
            <a:pPr algn="ctr"/>
            <a:r>
              <a:rPr lang="ja-JP" altLang="en-US" sz="2800" dirty="0">
                <a:latin typeface="Yu Gothic UI Light" panose="020B0300000000000000" pitchFamily="50" charset="-128"/>
                <a:ea typeface="Yu Gothic UI Light" panose="020B0300000000000000" pitchFamily="50" charset="-128"/>
              </a:rPr>
              <a:t>初期個体</a:t>
            </a:r>
            <a:endParaRPr lang="en-US" altLang="ja-JP" sz="2800" dirty="0">
              <a:latin typeface="Yu Gothic UI Light" panose="020B0300000000000000" pitchFamily="50" charset="-128"/>
              <a:ea typeface="Yu Gothic UI Light" panose="020B0300000000000000" pitchFamily="50" charset="-128"/>
            </a:endParaRPr>
          </a:p>
        </p:txBody>
      </p:sp>
      <p:sp>
        <p:nvSpPr>
          <p:cNvPr id="25" name="コンテンツ プレースホルダー 2">
            <a:extLst>
              <a:ext uri="{FF2B5EF4-FFF2-40B4-BE49-F238E27FC236}">
                <a16:creationId xmlns:a16="http://schemas.microsoft.com/office/drawing/2014/main" id="{F5935D8B-E931-4FCF-93D6-719E11B40DC7}"/>
              </a:ext>
            </a:extLst>
          </p:cNvPr>
          <p:cNvSpPr txBox="1">
            <a:spLocks/>
          </p:cNvSpPr>
          <p:nvPr/>
        </p:nvSpPr>
        <p:spPr>
          <a:xfrm>
            <a:off x="2664379" y="5299600"/>
            <a:ext cx="1844516" cy="539226"/>
          </a:xfrm>
          <a:prstGeom prst="rect">
            <a:avLst/>
          </a:prstGeom>
        </p:spPr>
        <p:txBody>
          <a:bodyPr vert="horz" lIns="0" tIns="45720" rIns="0" bIns="45720" rtlCol="0" anchor="ctr">
            <a:normAutofit/>
          </a:bodyPr>
          <a:lstStyle>
            <a:lvl1pPr marL="0" indent="0" algn="l" defTabSz="914400" rtl="0" eaLnBrk="1" latinLnBrk="0" hangingPunct="1">
              <a:lnSpc>
                <a:spcPct val="90000"/>
              </a:lnSpc>
              <a:spcBef>
                <a:spcPts val="1200"/>
              </a:spcBef>
              <a:spcAft>
                <a:spcPts val="200"/>
              </a:spcAft>
              <a:buClr>
                <a:schemeClr val="accent1"/>
              </a:buClr>
              <a:buSzPct val="100000"/>
              <a:buFontTx/>
              <a:buNone/>
              <a:defRPr kumimoji="1" sz="3600" kern="1200">
                <a:solidFill>
                  <a:schemeClr val="tx1">
                    <a:lumMod val="75000"/>
                    <a:lumOff val="25000"/>
                  </a:schemeClr>
                </a:solidFill>
                <a:latin typeface="+mn-ea"/>
                <a:ea typeface="+mn-ea"/>
                <a:cs typeface="+mn-cs"/>
              </a:defRPr>
            </a:lvl1pPr>
            <a:lvl2pPr marL="384048" indent="-182880" algn="l" defTabSz="914400" rtl="0" eaLnBrk="1" latinLnBrk="0" hangingPunct="1">
              <a:lnSpc>
                <a:spcPct val="90000"/>
              </a:lnSpc>
              <a:spcBef>
                <a:spcPts val="200"/>
              </a:spcBef>
              <a:spcAft>
                <a:spcPts val="400"/>
              </a:spcAft>
              <a:buClr>
                <a:schemeClr val="accent1"/>
              </a:buClr>
              <a:buSzPct val="100000"/>
              <a:buFont typeface="Wingdings" panose="05000000000000000000" pitchFamily="2" charset="2"/>
              <a:buChar char="u"/>
              <a:defRPr kumimoji="1" sz="3200" kern="1200">
                <a:solidFill>
                  <a:schemeClr val="tx1">
                    <a:lumMod val="75000"/>
                    <a:lumOff val="25000"/>
                  </a:schemeClr>
                </a:solidFill>
                <a:latin typeface="+mn-ea"/>
                <a:ea typeface="+mn-ea"/>
                <a:cs typeface="+mn-cs"/>
              </a:defRPr>
            </a:lvl2pPr>
            <a:lvl3pPr marL="566928" indent="-182880" algn="l" defTabSz="914400" rtl="0" eaLnBrk="1" latinLnBrk="0" hangingPunct="1">
              <a:lnSpc>
                <a:spcPct val="90000"/>
              </a:lnSpc>
              <a:spcBef>
                <a:spcPts val="200"/>
              </a:spcBef>
              <a:spcAft>
                <a:spcPts val="400"/>
              </a:spcAft>
              <a:buClr>
                <a:schemeClr val="accent1"/>
              </a:buClr>
              <a:buSzPct val="100000"/>
              <a:buFont typeface="Wingdings" panose="05000000000000000000" pitchFamily="2" charset="2"/>
              <a:buChar char="u"/>
              <a:defRPr kumimoji="1" sz="2400" kern="1200">
                <a:solidFill>
                  <a:schemeClr val="tx1">
                    <a:lumMod val="75000"/>
                    <a:lumOff val="25000"/>
                  </a:schemeClr>
                </a:solidFill>
                <a:latin typeface="+mn-ea"/>
                <a:ea typeface="+mn-ea"/>
                <a:cs typeface="+mn-cs"/>
              </a:defRPr>
            </a:lvl3pPr>
            <a:lvl4pPr marL="749808" indent="-182880" algn="l" defTabSz="914400" rtl="0" eaLnBrk="1" latinLnBrk="0" hangingPunct="1">
              <a:lnSpc>
                <a:spcPct val="90000"/>
              </a:lnSpc>
              <a:spcBef>
                <a:spcPts val="200"/>
              </a:spcBef>
              <a:spcAft>
                <a:spcPts val="400"/>
              </a:spcAft>
              <a:buClr>
                <a:schemeClr val="accent1"/>
              </a:buClr>
              <a:buSzPct val="100000"/>
              <a:buFont typeface="Wingdings" panose="05000000000000000000" pitchFamily="2" charset="2"/>
              <a:buChar char="u"/>
              <a:defRPr kumimoji="1" sz="2400" kern="1200">
                <a:solidFill>
                  <a:schemeClr val="tx1">
                    <a:lumMod val="75000"/>
                    <a:lumOff val="25000"/>
                  </a:schemeClr>
                </a:solidFill>
                <a:latin typeface="+mn-ea"/>
                <a:ea typeface="+mn-ea"/>
                <a:cs typeface="+mn-cs"/>
              </a:defRPr>
            </a:lvl4pPr>
            <a:lvl5pPr marL="932688" indent="-182880" algn="l" defTabSz="914400" rtl="0" eaLnBrk="1" latinLnBrk="0" hangingPunct="1">
              <a:lnSpc>
                <a:spcPct val="90000"/>
              </a:lnSpc>
              <a:spcBef>
                <a:spcPts val="200"/>
              </a:spcBef>
              <a:spcAft>
                <a:spcPts val="400"/>
              </a:spcAft>
              <a:buClr>
                <a:schemeClr val="accent1"/>
              </a:buClr>
              <a:buSzPct val="100000"/>
              <a:buFont typeface="Wingdings" panose="05000000000000000000" pitchFamily="2" charset="2"/>
              <a:buChar char="u"/>
              <a:defRPr kumimoji="1" sz="2400" kern="1200">
                <a:solidFill>
                  <a:schemeClr val="tx1">
                    <a:lumMod val="75000"/>
                    <a:lumOff val="25000"/>
                  </a:schemeClr>
                </a:solidFill>
                <a:latin typeface="+mn-ea"/>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9pPr>
          </a:lstStyle>
          <a:p>
            <a:pPr algn="ctr"/>
            <a:r>
              <a:rPr lang="ja-JP" altLang="en-US" sz="2800" dirty="0">
                <a:latin typeface="Yu Gothic UI Light" panose="020B0300000000000000" pitchFamily="50" charset="-128"/>
                <a:ea typeface="Yu Gothic UI Light" panose="020B0300000000000000" pitchFamily="50" charset="-128"/>
              </a:rPr>
              <a:t>評価・選択</a:t>
            </a:r>
            <a:endParaRPr lang="en-US" altLang="ja-JP" sz="2800" dirty="0">
              <a:latin typeface="Yu Gothic UI Light" panose="020B0300000000000000" pitchFamily="50" charset="-128"/>
              <a:ea typeface="Yu Gothic UI Light" panose="020B0300000000000000" pitchFamily="50" charset="-128"/>
            </a:endParaRPr>
          </a:p>
        </p:txBody>
      </p:sp>
      <p:sp>
        <p:nvSpPr>
          <p:cNvPr id="26" name="コンテンツ プレースホルダー 2">
            <a:extLst>
              <a:ext uri="{FF2B5EF4-FFF2-40B4-BE49-F238E27FC236}">
                <a16:creationId xmlns:a16="http://schemas.microsoft.com/office/drawing/2014/main" id="{3B3E656D-7516-49B0-AF7A-4DB93A806D37}"/>
              </a:ext>
            </a:extLst>
          </p:cNvPr>
          <p:cNvSpPr txBox="1">
            <a:spLocks/>
          </p:cNvSpPr>
          <p:nvPr/>
        </p:nvSpPr>
        <p:spPr>
          <a:xfrm>
            <a:off x="4661295" y="5299600"/>
            <a:ext cx="1844516" cy="539226"/>
          </a:xfrm>
          <a:prstGeom prst="rect">
            <a:avLst/>
          </a:prstGeom>
        </p:spPr>
        <p:txBody>
          <a:bodyPr vert="horz" lIns="0" tIns="45720" rIns="0" bIns="45720" rtlCol="0" anchor="ctr">
            <a:normAutofit/>
          </a:bodyPr>
          <a:lstStyle>
            <a:lvl1pPr marL="0" indent="0" algn="l" defTabSz="914400" rtl="0" eaLnBrk="1" latinLnBrk="0" hangingPunct="1">
              <a:lnSpc>
                <a:spcPct val="90000"/>
              </a:lnSpc>
              <a:spcBef>
                <a:spcPts val="1200"/>
              </a:spcBef>
              <a:spcAft>
                <a:spcPts val="200"/>
              </a:spcAft>
              <a:buClr>
                <a:schemeClr val="accent1"/>
              </a:buClr>
              <a:buSzPct val="100000"/>
              <a:buFontTx/>
              <a:buNone/>
              <a:defRPr kumimoji="1" sz="3600" kern="1200">
                <a:solidFill>
                  <a:schemeClr val="tx1">
                    <a:lumMod val="75000"/>
                    <a:lumOff val="25000"/>
                  </a:schemeClr>
                </a:solidFill>
                <a:latin typeface="+mn-ea"/>
                <a:ea typeface="+mn-ea"/>
                <a:cs typeface="+mn-cs"/>
              </a:defRPr>
            </a:lvl1pPr>
            <a:lvl2pPr marL="384048" indent="-182880" algn="l" defTabSz="914400" rtl="0" eaLnBrk="1" latinLnBrk="0" hangingPunct="1">
              <a:lnSpc>
                <a:spcPct val="90000"/>
              </a:lnSpc>
              <a:spcBef>
                <a:spcPts val="200"/>
              </a:spcBef>
              <a:spcAft>
                <a:spcPts val="400"/>
              </a:spcAft>
              <a:buClr>
                <a:schemeClr val="accent1"/>
              </a:buClr>
              <a:buSzPct val="100000"/>
              <a:buFont typeface="Wingdings" panose="05000000000000000000" pitchFamily="2" charset="2"/>
              <a:buChar char="u"/>
              <a:defRPr kumimoji="1" sz="3200" kern="1200">
                <a:solidFill>
                  <a:schemeClr val="tx1">
                    <a:lumMod val="75000"/>
                    <a:lumOff val="25000"/>
                  </a:schemeClr>
                </a:solidFill>
                <a:latin typeface="+mn-ea"/>
                <a:ea typeface="+mn-ea"/>
                <a:cs typeface="+mn-cs"/>
              </a:defRPr>
            </a:lvl2pPr>
            <a:lvl3pPr marL="566928" indent="-182880" algn="l" defTabSz="914400" rtl="0" eaLnBrk="1" latinLnBrk="0" hangingPunct="1">
              <a:lnSpc>
                <a:spcPct val="90000"/>
              </a:lnSpc>
              <a:spcBef>
                <a:spcPts val="200"/>
              </a:spcBef>
              <a:spcAft>
                <a:spcPts val="400"/>
              </a:spcAft>
              <a:buClr>
                <a:schemeClr val="accent1"/>
              </a:buClr>
              <a:buSzPct val="100000"/>
              <a:buFont typeface="Wingdings" panose="05000000000000000000" pitchFamily="2" charset="2"/>
              <a:buChar char="u"/>
              <a:defRPr kumimoji="1" sz="2400" kern="1200">
                <a:solidFill>
                  <a:schemeClr val="tx1">
                    <a:lumMod val="75000"/>
                    <a:lumOff val="25000"/>
                  </a:schemeClr>
                </a:solidFill>
                <a:latin typeface="+mn-ea"/>
                <a:ea typeface="+mn-ea"/>
                <a:cs typeface="+mn-cs"/>
              </a:defRPr>
            </a:lvl3pPr>
            <a:lvl4pPr marL="749808" indent="-182880" algn="l" defTabSz="914400" rtl="0" eaLnBrk="1" latinLnBrk="0" hangingPunct="1">
              <a:lnSpc>
                <a:spcPct val="90000"/>
              </a:lnSpc>
              <a:spcBef>
                <a:spcPts val="200"/>
              </a:spcBef>
              <a:spcAft>
                <a:spcPts val="400"/>
              </a:spcAft>
              <a:buClr>
                <a:schemeClr val="accent1"/>
              </a:buClr>
              <a:buSzPct val="100000"/>
              <a:buFont typeface="Wingdings" panose="05000000000000000000" pitchFamily="2" charset="2"/>
              <a:buChar char="u"/>
              <a:defRPr kumimoji="1" sz="2400" kern="1200">
                <a:solidFill>
                  <a:schemeClr val="tx1">
                    <a:lumMod val="75000"/>
                    <a:lumOff val="25000"/>
                  </a:schemeClr>
                </a:solidFill>
                <a:latin typeface="+mn-ea"/>
                <a:ea typeface="+mn-ea"/>
                <a:cs typeface="+mn-cs"/>
              </a:defRPr>
            </a:lvl4pPr>
            <a:lvl5pPr marL="932688" indent="-182880" algn="l" defTabSz="914400" rtl="0" eaLnBrk="1" latinLnBrk="0" hangingPunct="1">
              <a:lnSpc>
                <a:spcPct val="90000"/>
              </a:lnSpc>
              <a:spcBef>
                <a:spcPts val="200"/>
              </a:spcBef>
              <a:spcAft>
                <a:spcPts val="400"/>
              </a:spcAft>
              <a:buClr>
                <a:schemeClr val="accent1"/>
              </a:buClr>
              <a:buSzPct val="100000"/>
              <a:buFont typeface="Wingdings" panose="05000000000000000000" pitchFamily="2" charset="2"/>
              <a:buChar char="u"/>
              <a:defRPr kumimoji="1" sz="2400" kern="1200">
                <a:solidFill>
                  <a:schemeClr val="tx1">
                    <a:lumMod val="75000"/>
                    <a:lumOff val="25000"/>
                  </a:schemeClr>
                </a:solidFill>
                <a:latin typeface="+mn-ea"/>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9pPr>
          </a:lstStyle>
          <a:p>
            <a:pPr algn="ctr"/>
            <a:r>
              <a:rPr lang="ja-JP" altLang="en-US" sz="2800" dirty="0">
                <a:latin typeface="Yu Gothic UI Light" panose="020B0300000000000000" pitchFamily="50" charset="-128"/>
                <a:ea typeface="Yu Gothic UI Light" panose="020B0300000000000000" pitchFamily="50" charset="-128"/>
              </a:rPr>
              <a:t>交叉</a:t>
            </a:r>
            <a:endParaRPr lang="en-US" altLang="ja-JP" sz="2800" dirty="0">
              <a:latin typeface="Yu Gothic UI Light" panose="020B0300000000000000" pitchFamily="50" charset="-128"/>
              <a:ea typeface="Yu Gothic UI Light" panose="020B0300000000000000" pitchFamily="50" charset="-128"/>
            </a:endParaRPr>
          </a:p>
        </p:txBody>
      </p:sp>
      <p:sp>
        <p:nvSpPr>
          <p:cNvPr id="27" name="コンテンツ プレースホルダー 2">
            <a:extLst>
              <a:ext uri="{FF2B5EF4-FFF2-40B4-BE49-F238E27FC236}">
                <a16:creationId xmlns:a16="http://schemas.microsoft.com/office/drawing/2014/main" id="{9BA4DDDD-AF4D-4034-A1D0-3B0D543179A8}"/>
              </a:ext>
            </a:extLst>
          </p:cNvPr>
          <p:cNvSpPr txBox="1">
            <a:spLocks/>
          </p:cNvSpPr>
          <p:nvPr/>
        </p:nvSpPr>
        <p:spPr>
          <a:xfrm>
            <a:off x="6658211" y="5299600"/>
            <a:ext cx="1844516" cy="539226"/>
          </a:xfrm>
          <a:prstGeom prst="rect">
            <a:avLst/>
          </a:prstGeom>
        </p:spPr>
        <p:txBody>
          <a:bodyPr vert="horz" lIns="0" tIns="45720" rIns="0" bIns="45720" rtlCol="0" anchor="ctr">
            <a:normAutofit/>
          </a:bodyPr>
          <a:lstStyle>
            <a:lvl1pPr marL="0" indent="0" algn="l" defTabSz="914400" rtl="0" eaLnBrk="1" latinLnBrk="0" hangingPunct="1">
              <a:lnSpc>
                <a:spcPct val="90000"/>
              </a:lnSpc>
              <a:spcBef>
                <a:spcPts val="1200"/>
              </a:spcBef>
              <a:spcAft>
                <a:spcPts val="200"/>
              </a:spcAft>
              <a:buClr>
                <a:schemeClr val="accent1"/>
              </a:buClr>
              <a:buSzPct val="100000"/>
              <a:buFontTx/>
              <a:buNone/>
              <a:defRPr kumimoji="1" sz="3600" kern="1200">
                <a:solidFill>
                  <a:schemeClr val="tx1">
                    <a:lumMod val="75000"/>
                    <a:lumOff val="25000"/>
                  </a:schemeClr>
                </a:solidFill>
                <a:latin typeface="+mn-ea"/>
                <a:ea typeface="+mn-ea"/>
                <a:cs typeface="+mn-cs"/>
              </a:defRPr>
            </a:lvl1pPr>
            <a:lvl2pPr marL="384048" indent="-182880" algn="l" defTabSz="914400" rtl="0" eaLnBrk="1" latinLnBrk="0" hangingPunct="1">
              <a:lnSpc>
                <a:spcPct val="90000"/>
              </a:lnSpc>
              <a:spcBef>
                <a:spcPts val="200"/>
              </a:spcBef>
              <a:spcAft>
                <a:spcPts val="400"/>
              </a:spcAft>
              <a:buClr>
                <a:schemeClr val="accent1"/>
              </a:buClr>
              <a:buSzPct val="100000"/>
              <a:buFont typeface="Wingdings" panose="05000000000000000000" pitchFamily="2" charset="2"/>
              <a:buChar char="u"/>
              <a:defRPr kumimoji="1" sz="3200" kern="1200">
                <a:solidFill>
                  <a:schemeClr val="tx1">
                    <a:lumMod val="75000"/>
                    <a:lumOff val="25000"/>
                  </a:schemeClr>
                </a:solidFill>
                <a:latin typeface="+mn-ea"/>
                <a:ea typeface="+mn-ea"/>
                <a:cs typeface="+mn-cs"/>
              </a:defRPr>
            </a:lvl2pPr>
            <a:lvl3pPr marL="566928" indent="-182880" algn="l" defTabSz="914400" rtl="0" eaLnBrk="1" latinLnBrk="0" hangingPunct="1">
              <a:lnSpc>
                <a:spcPct val="90000"/>
              </a:lnSpc>
              <a:spcBef>
                <a:spcPts val="200"/>
              </a:spcBef>
              <a:spcAft>
                <a:spcPts val="400"/>
              </a:spcAft>
              <a:buClr>
                <a:schemeClr val="accent1"/>
              </a:buClr>
              <a:buSzPct val="100000"/>
              <a:buFont typeface="Wingdings" panose="05000000000000000000" pitchFamily="2" charset="2"/>
              <a:buChar char="u"/>
              <a:defRPr kumimoji="1" sz="2400" kern="1200">
                <a:solidFill>
                  <a:schemeClr val="tx1">
                    <a:lumMod val="75000"/>
                    <a:lumOff val="25000"/>
                  </a:schemeClr>
                </a:solidFill>
                <a:latin typeface="+mn-ea"/>
                <a:ea typeface="+mn-ea"/>
                <a:cs typeface="+mn-cs"/>
              </a:defRPr>
            </a:lvl3pPr>
            <a:lvl4pPr marL="749808" indent="-182880" algn="l" defTabSz="914400" rtl="0" eaLnBrk="1" latinLnBrk="0" hangingPunct="1">
              <a:lnSpc>
                <a:spcPct val="90000"/>
              </a:lnSpc>
              <a:spcBef>
                <a:spcPts val="200"/>
              </a:spcBef>
              <a:spcAft>
                <a:spcPts val="400"/>
              </a:spcAft>
              <a:buClr>
                <a:schemeClr val="accent1"/>
              </a:buClr>
              <a:buSzPct val="100000"/>
              <a:buFont typeface="Wingdings" panose="05000000000000000000" pitchFamily="2" charset="2"/>
              <a:buChar char="u"/>
              <a:defRPr kumimoji="1" sz="2400" kern="1200">
                <a:solidFill>
                  <a:schemeClr val="tx1">
                    <a:lumMod val="75000"/>
                    <a:lumOff val="25000"/>
                  </a:schemeClr>
                </a:solidFill>
                <a:latin typeface="+mn-ea"/>
                <a:ea typeface="+mn-ea"/>
                <a:cs typeface="+mn-cs"/>
              </a:defRPr>
            </a:lvl4pPr>
            <a:lvl5pPr marL="932688" indent="-182880" algn="l" defTabSz="914400" rtl="0" eaLnBrk="1" latinLnBrk="0" hangingPunct="1">
              <a:lnSpc>
                <a:spcPct val="90000"/>
              </a:lnSpc>
              <a:spcBef>
                <a:spcPts val="200"/>
              </a:spcBef>
              <a:spcAft>
                <a:spcPts val="400"/>
              </a:spcAft>
              <a:buClr>
                <a:schemeClr val="accent1"/>
              </a:buClr>
              <a:buSzPct val="100000"/>
              <a:buFont typeface="Wingdings" panose="05000000000000000000" pitchFamily="2" charset="2"/>
              <a:buChar char="u"/>
              <a:defRPr kumimoji="1" sz="2400" kern="1200">
                <a:solidFill>
                  <a:schemeClr val="tx1">
                    <a:lumMod val="75000"/>
                    <a:lumOff val="25000"/>
                  </a:schemeClr>
                </a:solidFill>
                <a:latin typeface="+mn-ea"/>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9pPr>
          </a:lstStyle>
          <a:p>
            <a:pPr algn="ctr"/>
            <a:r>
              <a:rPr lang="ja-JP" altLang="en-US" sz="2800" dirty="0">
                <a:latin typeface="Yu Gothic UI Light" panose="020B0300000000000000" pitchFamily="50" charset="-128"/>
                <a:ea typeface="Yu Gothic UI Light" panose="020B0300000000000000" pitchFamily="50" charset="-128"/>
              </a:rPr>
              <a:t>突然変異</a:t>
            </a:r>
            <a:endParaRPr lang="en-US" altLang="ja-JP" sz="2800" dirty="0">
              <a:latin typeface="Yu Gothic UI Light" panose="020B0300000000000000" pitchFamily="50" charset="-128"/>
              <a:ea typeface="Yu Gothic UI Light" panose="020B0300000000000000" pitchFamily="50" charset="-128"/>
            </a:endParaRPr>
          </a:p>
        </p:txBody>
      </p:sp>
      <p:cxnSp>
        <p:nvCxnSpPr>
          <p:cNvPr id="8" name="コネクタ: カギ線 7">
            <a:extLst>
              <a:ext uri="{FF2B5EF4-FFF2-40B4-BE49-F238E27FC236}">
                <a16:creationId xmlns:a16="http://schemas.microsoft.com/office/drawing/2014/main" id="{68A6931A-2113-4D6B-B8AB-D3DEFA86FA0B}"/>
              </a:ext>
            </a:extLst>
          </p:cNvPr>
          <p:cNvCxnSpPr>
            <a:cxnSpLocks/>
          </p:cNvCxnSpPr>
          <p:nvPr/>
        </p:nvCxnSpPr>
        <p:spPr>
          <a:xfrm rot="16200000" flipH="1" flipV="1">
            <a:off x="5583552" y="1518867"/>
            <a:ext cx="3" cy="3993832"/>
          </a:xfrm>
          <a:prstGeom prst="bentConnector3">
            <a:avLst>
              <a:gd name="adj1" fmla="val -7620000000"/>
            </a:avLst>
          </a:prstGeom>
          <a:ln w="28575">
            <a:tailEnd type="triangle"/>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2184872516"/>
      </p:ext>
    </p:extLst>
  </p:cSld>
  <p:clrMapOvr>
    <a:masterClrMapping/>
  </p:clrMapOvr>
  <mc:AlternateContent xmlns:mc="http://schemas.openxmlformats.org/markup-compatibility/2006" xmlns:p14="http://schemas.microsoft.com/office/powerpoint/2010/main">
    <mc:Choice Requires="p14">
      <p:transition spd="slow" p14:dur="2000" advTm="22019"/>
    </mc:Choice>
    <mc:Fallback xmlns="">
      <p:transition spd="slow" advTm="22019"/>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C7D0895-3766-4D08-B520-FA861FE45408}"/>
              </a:ext>
            </a:extLst>
          </p:cNvPr>
          <p:cNvSpPr>
            <a:spLocks noGrp="1"/>
          </p:cNvSpPr>
          <p:nvPr>
            <p:ph type="title"/>
          </p:nvPr>
        </p:nvSpPr>
        <p:spPr>
          <a:xfrm>
            <a:off x="706582" y="231067"/>
            <a:ext cx="8118104" cy="1026234"/>
          </a:xfrm>
        </p:spPr>
        <p:txBody>
          <a:bodyPr>
            <a:noAutofit/>
          </a:bodyPr>
          <a:lstStyle/>
          <a:p>
            <a:r>
              <a:rPr lang="en-US" altLang="ja-JP" sz="3600" dirty="0" err="1"/>
              <a:t>Thermodynamical</a:t>
            </a:r>
            <a:r>
              <a:rPr lang="en-US" altLang="ja-JP" sz="3600" dirty="0"/>
              <a:t> </a:t>
            </a:r>
            <a:r>
              <a:rPr lang="en-US" altLang="ja-JP" sz="3200" dirty="0"/>
              <a:t>Genetic Algorithm</a:t>
            </a:r>
            <a:endParaRPr kumimoji="1" lang="ja-JP" altLang="en-US" sz="3600" dirty="0"/>
          </a:p>
        </p:txBody>
      </p:sp>
      <p:sp>
        <p:nvSpPr>
          <p:cNvPr id="3" name="コンテンツ プレースホルダー 2">
            <a:extLst>
              <a:ext uri="{FF2B5EF4-FFF2-40B4-BE49-F238E27FC236}">
                <a16:creationId xmlns:a16="http://schemas.microsoft.com/office/drawing/2014/main" id="{967C35AA-F762-4704-A5C9-DCB23C77A97E}"/>
              </a:ext>
            </a:extLst>
          </p:cNvPr>
          <p:cNvSpPr>
            <a:spLocks noGrp="1"/>
          </p:cNvSpPr>
          <p:nvPr>
            <p:ph idx="1"/>
          </p:nvPr>
        </p:nvSpPr>
        <p:spPr>
          <a:xfrm>
            <a:off x="822959" y="1661049"/>
            <a:ext cx="7543801" cy="3230265"/>
          </a:xfrm>
        </p:spPr>
        <p:txBody>
          <a:bodyPr>
            <a:normAutofit/>
          </a:bodyPr>
          <a:lstStyle/>
          <a:p>
            <a:r>
              <a:rPr lang="en-US" altLang="ja-JP" dirty="0"/>
              <a:t>TDGA</a:t>
            </a:r>
          </a:p>
          <a:p>
            <a:r>
              <a:rPr lang="ja-JP" altLang="en-US" dirty="0"/>
              <a:t>個体群の多様性を維持する</a:t>
            </a:r>
            <a:endParaRPr lang="en-US" altLang="ja-JP" dirty="0"/>
          </a:p>
          <a:p>
            <a:r>
              <a:rPr lang="ja-JP" altLang="en-US" dirty="0"/>
              <a:t>温度とエントロピーの概念</a:t>
            </a:r>
            <a:endParaRPr lang="en-US" altLang="ja-JP" dirty="0"/>
          </a:p>
          <a:p>
            <a:r>
              <a:rPr lang="ja-JP" altLang="en-US" dirty="0"/>
              <a:t>初期収束問題を解決</a:t>
            </a:r>
            <a:endParaRPr lang="en-US" altLang="ja-JP" dirty="0"/>
          </a:p>
        </p:txBody>
      </p:sp>
      <p:sp>
        <p:nvSpPr>
          <p:cNvPr id="4" name="スライド番号プレースホルダー 3">
            <a:extLst>
              <a:ext uri="{FF2B5EF4-FFF2-40B4-BE49-F238E27FC236}">
                <a16:creationId xmlns:a16="http://schemas.microsoft.com/office/drawing/2014/main" id="{4AF181D3-7262-47C2-8302-F138D11F0ACB}"/>
              </a:ext>
            </a:extLst>
          </p:cNvPr>
          <p:cNvSpPr>
            <a:spLocks noGrp="1"/>
          </p:cNvSpPr>
          <p:nvPr>
            <p:ph type="sldNum" sz="quarter" idx="12"/>
          </p:nvPr>
        </p:nvSpPr>
        <p:spPr/>
        <p:txBody>
          <a:bodyPr/>
          <a:lstStyle/>
          <a:p>
            <a:fld id="{304739FC-810C-4CDC-B60F-21F1951FBC64}" type="slidenum">
              <a:rPr kumimoji="1" lang="ja-JP" altLang="en-US" smtClean="0"/>
              <a:t>18</a:t>
            </a:fld>
            <a:endParaRPr kumimoji="1" lang="ja-JP" altLang="en-US"/>
          </a:p>
        </p:txBody>
      </p:sp>
    </p:spTree>
    <p:extLst>
      <p:ext uri="{BB962C8B-B14F-4D97-AF65-F5344CB8AC3E}">
        <p14:creationId xmlns:p14="http://schemas.microsoft.com/office/powerpoint/2010/main" val="2950024467"/>
      </p:ext>
    </p:extLst>
  </p:cSld>
  <p:clrMapOvr>
    <a:masterClrMapping/>
  </p:clrMapOvr>
  <mc:AlternateContent xmlns:mc="http://schemas.openxmlformats.org/markup-compatibility/2006" xmlns:p14="http://schemas.microsoft.com/office/powerpoint/2010/main">
    <mc:Choice Requires="p14">
      <p:transition spd="slow" p14:dur="2000" advTm="22019"/>
    </mc:Choice>
    <mc:Fallback xmlns="">
      <p:transition spd="slow" advTm="22019"/>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C7D0895-3766-4D08-B520-FA861FE45408}"/>
              </a:ext>
            </a:extLst>
          </p:cNvPr>
          <p:cNvSpPr>
            <a:spLocks noGrp="1"/>
          </p:cNvSpPr>
          <p:nvPr>
            <p:ph type="title"/>
          </p:nvPr>
        </p:nvSpPr>
        <p:spPr>
          <a:xfrm>
            <a:off x="706582" y="231067"/>
            <a:ext cx="8118104" cy="1026234"/>
          </a:xfrm>
        </p:spPr>
        <p:txBody>
          <a:bodyPr>
            <a:noAutofit/>
          </a:bodyPr>
          <a:lstStyle/>
          <a:p>
            <a:r>
              <a:rPr lang="en-US" altLang="ja-JP" sz="3600" dirty="0" err="1"/>
              <a:t>Thermodynamical</a:t>
            </a:r>
            <a:r>
              <a:rPr lang="en-US" altLang="ja-JP" sz="3600" dirty="0"/>
              <a:t> </a:t>
            </a:r>
            <a:r>
              <a:rPr lang="en-US" altLang="ja-JP" sz="3200" dirty="0"/>
              <a:t>Genetic Algorithm</a:t>
            </a:r>
            <a:endParaRPr kumimoji="1" lang="ja-JP" altLang="en-US" sz="3600" dirty="0"/>
          </a:p>
        </p:txBody>
      </p:sp>
      <p:sp>
        <p:nvSpPr>
          <p:cNvPr id="3" name="コンテンツ プレースホルダー 2">
            <a:extLst>
              <a:ext uri="{FF2B5EF4-FFF2-40B4-BE49-F238E27FC236}">
                <a16:creationId xmlns:a16="http://schemas.microsoft.com/office/drawing/2014/main" id="{967C35AA-F762-4704-A5C9-DCB23C77A97E}"/>
              </a:ext>
            </a:extLst>
          </p:cNvPr>
          <p:cNvSpPr>
            <a:spLocks noGrp="1"/>
          </p:cNvSpPr>
          <p:nvPr>
            <p:ph idx="1"/>
          </p:nvPr>
        </p:nvSpPr>
        <p:spPr>
          <a:xfrm>
            <a:off x="822959" y="1661049"/>
            <a:ext cx="7543801" cy="3230265"/>
          </a:xfrm>
        </p:spPr>
        <p:txBody>
          <a:bodyPr>
            <a:normAutofit/>
          </a:bodyPr>
          <a:lstStyle/>
          <a:p>
            <a:endParaRPr lang="en-US" altLang="ja-JP" dirty="0"/>
          </a:p>
        </p:txBody>
      </p:sp>
      <p:sp>
        <p:nvSpPr>
          <p:cNvPr id="4" name="スライド番号プレースホルダー 3">
            <a:extLst>
              <a:ext uri="{FF2B5EF4-FFF2-40B4-BE49-F238E27FC236}">
                <a16:creationId xmlns:a16="http://schemas.microsoft.com/office/drawing/2014/main" id="{4AF181D3-7262-47C2-8302-F138D11F0ACB}"/>
              </a:ext>
            </a:extLst>
          </p:cNvPr>
          <p:cNvSpPr>
            <a:spLocks noGrp="1"/>
          </p:cNvSpPr>
          <p:nvPr>
            <p:ph type="sldNum" sz="quarter" idx="12"/>
          </p:nvPr>
        </p:nvSpPr>
        <p:spPr/>
        <p:txBody>
          <a:bodyPr/>
          <a:lstStyle/>
          <a:p>
            <a:fld id="{304739FC-810C-4CDC-B60F-21F1951FBC64}" type="slidenum">
              <a:rPr kumimoji="1" lang="ja-JP" altLang="en-US" smtClean="0"/>
              <a:t>19</a:t>
            </a:fld>
            <a:endParaRPr kumimoji="1" lang="ja-JP" altLang="en-US"/>
          </a:p>
        </p:txBody>
      </p:sp>
      <p:pic>
        <p:nvPicPr>
          <p:cNvPr id="15362" name="Picture 2" descr="\begin{align*}&#10;  F = \langle E \rangle - HT&#10;\end{align*}">
            <a:extLst>
              <a:ext uri="{FF2B5EF4-FFF2-40B4-BE49-F238E27FC236}">
                <a16:creationId xmlns:a16="http://schemas.microsoft.com/office/drawing/2014/main" id="{CE5F86DC-0615-4DBE-B0CF-80EADC3CB6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81362" y="2249498"/>
            <a:ext cx="2581275" cy="409575"/>
          </a:xfrm>
          <a:prstGeom prst="rect">
            <a:avLst/>
          </a:prstGeom>
          <a:noFill/>
          <a:extLst>
            <a:ext uri="{909E8E84-426E-40DD-AFC4-6F175D3DCCD1}">
              <a14:hiddenFill xmlns:a14="http://schemas.microsoft.com/office/drawing/2010/main">
                <a:solidFill>
                  <a:srgbClr val="FFFFFF"/>
                </a:solidFill>
              </a14:hiddenFill>
            </a:ext>
          </a:extLst>
        </p:spPr>
      </p:pic>
      <p:pic>
        <p:nvPicPr>
          <p:cNvPr id="15364" name="Picture 4" descr="\begin{align*}&#10;  H^{\rm ALL} = -\sum_i p_i \log p_i &#10;\end{align*}">
            <a:extLst>
              <a:ext uri="{FF2B5EF4-FFF2-40B4-BE49-F238E27FC236}">
                <a16:creationId xmlns:a16="http://schemas.microsoft.com/office/drawing/2014/main" id="{A41230D0-829E-4A4B-AD36-507A16D9BA5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07353" y="3822843"/>
            <a:ext cx="3810000" cy="847725"/>
          </a:xfrm>
          <a:prstGeom prst="rect">
            <a:avLst/>
          </a:prstGeom>
          <a:noFill/>
          <a:extLst>
            <a:ext uri="{909E8E84-426E-40DD-AFC4-6F175D3DCCD1}">
              <a14:hiddenFill xmlns:a14="http://schemas.microsoft.com/office/drawing/2010/main">
                <a:solidFill>
                  <a:srgbClr val="FFFFFF"/>
                </a:solidFill>
              </a14:hiddenFill>
            </a:ext>
          </a:extLst>
        </p:spPr>
      </p:pic>
      <p:pic>
        <p:nvPicPr>
          <p:cNvPr id="15366" name="Picture 6" descr="\begin{align*}&#10;  H = \sum_{k \in \mathcal{P}} \sqrt{\mathrm{MSE}( \alpha_k, \bar{\alpha} )}&#10;\end{align*}">
            <a:extLst>
              <a:ext uri="{FF2B5EF4-FFF2-40B4-BE49-F238E27FC236}">
                <a16:creationId xmlns:a16="http://schemas.microsoft.com/office/drawing/2014/main" id="{AEAB120E-5342-4257-9706-DCDA3D02325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07353" y="4754038"/>
            <a:ext cx="4010025" cy="885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5844785"/>
      </p:ext>
    </p:extLst>
  </p:cSld>
  <p:clrMapOvr>
    <a:masterClrMapping/>
  </p:clrMapOvr>
  <mc:AlternateContent xmlns:mc="http://schemas.openxmlformats.org/markup-compatibility/2006" xmlns:p14="http://schemas.microsoft.com/office/powerpoint/2010/main">
    <mc:Choice Requires="p14">
      <p:transition spd="slow" p14:dur="2000" advTm="22019"/>
    </mc:Choice>
    <mc:Fallback xmlns="">
      <p:transition spd="slow" advTm="22019"/>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9A71CDC-97C2-465F-8B9B-AE9D55104F50}"/>
              </a:ext>
            </a:extLst>
          </p:cNvPr>
          <p:cNvSpPr>
            <a:spLocks noGrp="1"/>
          </p:cNvSpPr>
          <p:nvPr>
            <p:ph type="title"/>
          </p:nvPr>
        </p:nvSpPr>
        <p:spPr/>
        <p:txBody>
          <a:bodyPr/>
          <a:lstStyle/>
          <a:p>
            <a:r>
              <a:rPr kumimoji="1" lang="ja-JP" altLang="en-US" dirty="0"/>
              <a:t>発表の流れ</a:t>
            </a:r>
          </a:p>
        </p:txBody>
      </p:sp>
      <p:sp>
        <p:nvSpPr>
          <p:cNvPr id="3" name="コンテンツ プレースホルダー 2">
            <a:extLst>
              <a:ext uri="{FF2B5EF4-FFF2-40B4-BE49-F238E27FC236}">
                <a16:creationId xmlns:a16="http://schemas.microsoft.com/office/drawing/2014/main" id="{EA6F3566-9A84-4DED-A27B-A69CD8CF6C57}"/>
              </a:ext>
            </a:extLst>
          </p:cNvPr>
          <p:cNvSpPr>
            <a:spLocks noGrp="1"/>
          </p:cNvSpPr>
          <p:nvPr>
            <p:ph idx="1"/>
          </p:nvPr>
        </p:nvSpPr>
        <p:spPr>
          <a:xfrm>
            <a:off x="822959" y="1661049"/>
            <a:ext cx="7543801" cy="4531925"/>
          </a:xfrm>
        </p:spPr>
        <p:txBody>
          <a:bodyPr/>
          <a:lstStyle/>
          <a:p>
            <a:pPr marL="742950" indent="-742950">
              <a:buFont typeface="+mj-lt"/>
              <a:buAutoNum type="arabicPeriod"/>
            </a:pPr>
            <a:r>
              <a:rPr kumimoji="1" lang="ja-JP" altLang="en-US" dirty="0"/>
              <a:t>はじめに</a:t>
            </a:r>
            <a:endParaRPr kumimoji="1" lang="en-US" altLang="ja-JP" dirty="0"/>
          </a:p>
          <a:p>
            <a:pPr marL="742950" indent="-742950">
              <a:buFont typeface="+mj-lt"/>
              <a:buAutoNum type="arabicPeriod"/>
            </a:pPr>
            <a:r>
              <a:rPr lang="ja-JP" altLang="en-US" dirty="0"/>
              <a:t>要素技術</a:t>
            </a:r>
            <a:endParaRPr lang="en-US" altLang="ja-JP" dirty="0"/>
          </a:p>
          <a:p>
            <a:pPr marL="742950" indent="-742950">
              <a:buFont typeface="+mj-lt"/>
              <a:buAutoNum type="arabicPeriod"/>
            </a:pPr>
            <a:r>
              <a:rPr lang="ja-JP" altLang="en-US" dirty="0"/>
              <a:t>問題設定</a:t>
            </a:r>
            <a:endParaRPr lang="en-US" altLang="ja-JP" dirty="0"/>
          </a:p>
          <a:p>
            <a:pPr marL="742950" indent="-742950">
              <a:buFont typeface="+mj-lt"/>
              <a:buAutoNum type="arabicPeriod"/>
            </a:pPr>
            <a:r>
              <a:rPr kumimoji="1" lang="ja-JP" altLang="en-US" dirty="0"/>
              <a:t>実験</a:t>
            </a:r>
            <a:endParaRPr kumimoji="1" lang="en-US" altLang="ja-JP" dirty="0"/>
          </a:p>
          <a:p>
            <a:pPr marL="742950" indent="-742950">
              <a:buFont typeface="+mj-lt"/>
              <a:buAutoNum type="arabicPeriod"/>
            </a:pPr>
            <a:r>
              <a:rPr kumimoji="1" lang="ja-JP" altLang="en-US" dirty="0"/>
              <a:t>まとめと今後の課題</a:t>
            </a:r>
          </a:p>
        </p:txBody>
      </p:sp>
      <p:sp>
        <p:nvSpPr>
          <p:cNvPr id="4" name="スライド番号プレースホルダー 3">
            <a:extLst>
              <a:ext uri="{FF2B5EF4-FFF2-40B4-BE49-F238E27FC236}">
                <a16:creationId xmlns:a16="http://schemas.microsoft.com/office/drawing/2014/main" id="{35C788A5-E800-4B67-8212-144F12E0C41A}"/>
              </a:ext>
            </a:extLst>
          </p:cNvPr>
          <p:cNvSpPr>
            <a:spLocks noGrp="1"/>
          </p:cNvSpPr>
          <p:nvPr>
            <p:ph type="sldNum" sz="quarter" idx="12"/>
          </p:nvPr>
        </p:nvSpPr>
        <p:spPr/>
        <p:txBody>
          <a:bodyPr/>
          <a:lstStyle/>
          <a:p>
            <a:fld id="{304739FC-810C-4CDC-B60F-21F1951FBC64}" type="slidenum">
              <a:rPr kumimoji="1" lang="ja-JP" altLang="en-US" smtClean="0"/>
              <a:t>2</a:t>
            </a:fld>
            <a:endParaRPr kumimoji="1" lang="ja-JP" altLang="en-US"/>
          </a:p>
        </p:txBody>
      </p:sp>
    </p:spTree>
    <p:extLst>
      <p:ext uri="{BB962C8B-B14F-4D97-AF65-F5344CB8AC3E}">
        <p14:creationId xmlns:p14="http://schemas.microsoft.com/office/powerpoint/2010/main" val="3897319291"/>
      </p:ext>
    </p:extLst>
  </p:cSld>
  <p:clrMapOvr>
    <a:masterClrMapping/>
  </p:clrMapOvr>
  <mc:AlternateContent xmlns:mc="http://schemas.openxmlformats.org/markup-compatibility/2006" xmlns:p14="http://schemas.microsoft.com/office/powerpoint/2010/main">
    <mc:Choice Requires="p14">
      <p:transition spd="slow" p14:dur="2000" advTm="2705"/>
    </mc:Choice>
    <mc:Fallback xmlns="">
      <p:transition spd="slow" advTm="2705"/>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9A71CDC-97C2-465F-8B9B-AE9D55104F50}"/>
              </a:ext>
            </a:extLst>
          </p:cNvPr>
          <p:cNvSpPr>
            <a:spLocks noGrp="1"/>
          </p:cNvSpPr>
          <p:nvPr>
            <p:ph type="title"/>
          </p:nvPr>
        </p:nvSpPr>
        <p:spPr/>
        <p:txBody>
          <a:bodyPr/>
          <a:lstStyle/>
          <a:p>
            <a:r>
              <a:rPr kumimoji="1" lang="ja-JP" altLang="en-US" dirty="0"/>
              <a:t>発表の流れ</a:t>
            </a:r>
          </a:p>
        </p:txBody>
      </p:sp>
      <p:sp>
        <p:nvSpPr>
          <p:cNvPr id="3" name="コンテンツ プレースホルダー 2">
            <a:extLst>
              <a:ext uri="{FF2B5EF4-FFF2-40B4-BE49-F238E27FC236}">
                <a16:creationId xmlns:a16="http://schemas.microsoft.com/office/drawing/2014/main" id="{EA6F3566-9A84-4DED-A27B-A69CD8CF6C57}"/>
              </a:ext>
            </a:extLst>
          </p:cNvPr>
          <p:cNvSpPr>
            <a:spLocks noGrp="1"/>
          </p:cNvSpPr>
          <p:nvPr>
            <p:ph idx="1"/>
          </p:nvPr>
        </p:nvSpPr>
        <p:spPr>
          <a:xfrm>
            <a:off x="822959" y="1661049"/>
            <a:ext cx="7543801" cy="4531925"/>
          </a:xfrm>
        </p:spPr>
        <p:txBody>
          <a:bodyPr/>
          <a:lstStyle/>
          <a:p>
            <a:pPr marL="742950" indent="-742950">
              <a:buFont typeface="+mj-lt"/>
              <a:buAutoNum type="arabicPeriod"/>
            </a:pPr>
            <a:r>
              <a:rPr kumimoji="1" lang="ja-JP" altLang="en-US" dirty="0">
                <a:solidFill>
                  <a:schemeClr val="bg1">
                    <a:lumMod val="75000"/>
                  </a:schemeClr>
                </a:solidFill>
              </a:rPr>
              <a:t>はじめに</a:t>
            </a:r>
            <a:endParaRPr kumimoji="1" lang="en-US" altLang="ja-JP" dirty="0">
              <a:solidFill>
                <a:schemeClr val="bg1">
                  <a:lumMod val="75000"/>
                </a:schemeClr>
              </a:solidFill>
            </a:endParaRPr>
          </a:p>
          <a:p>
            <a:pPr marL="742950" indent="-742950">
              <a:buFont typeface="+mj-lt"/>
              <a:buAutoNum type="arabicPeriod"/>
            </a:pPr>
            <a:r>
              <a:rPr lang="ja-JP" altLang="en-US" dirty="0">
                <a:solidFill>
                  <a:schemeClr val="bg1">
                    <a:lumMod val="75000"/>
                  </a:schemeClr>
                </a:solidFill>
              </a:rPr>
              <a:t>要素技術</a:t>
            </a:r>
            <a:endParaRPr lang="en-US" altLang="ja-JP" dirty="0">
              <a:solidFill>
                <a:schemeClr val="bg1">
                  <a:lumMod val="75000"/>
                </a:schemeClr>
              </a:solidFill>
            </a:endParaRPr>
          </a:p>
          <a:p>
            <a:pPr marL="742950" indent="-742950">
              <a:buFont typeface="+mj-lt"/>
              <a:buAutoNum type="arabicPeriod"/>
            </a:pPr>
            <a:r>
              <a:rPr lang="ja-JP" altLang="en-US" dirty="0"/>
              <a:t>問題設定</a:t>
            </a:r>
            <a:endParaRPr lang="en-US" altLang="ja-JP" dirty="0"/>
          </a:p>
          <a:p>
            <a:pPr marL="742950" indent="-742950">
              <a:buFont typeface="+mj-lt"/>
              <a:buAutoNum type="arabicPeriod"/>
            </a:pPr>
            <a:r>
              <a:rPr kumimoji="1" lang="ja-JP" altLang="en-US" dirty="0">
                <a:solidFill>
                  <a:schemeClr val="bg1">
                    <a:lumMod val="75000"/>
                  </a:schemeClr>
                </a:solidFill>
              </a:rPr>
              <a:t>手法１</a:t>
            </a:r>
            <a:endParaRPr kumimoji="1" lang="en-US" altLang="ja-JP" dirty="0">
              <a:solidFill>
                <a:schemeClr val="bg1">
                  <a:lumMod val="75000"/>
                </a:schemeClr>
              </a:solidFill>
            </a:endParaRPr>
          </a:p>
          <a:p>
            <a:pPr marL="742950" indent="-742950">
              <a:buFont typeface="+mj-lt"/>
              <a:buAutoNum type="arabicPeriod"/>
            </a:pPr>
            <a:r>
              <a:rPr lang="ja-JP" altLang="en-US" dirty="0">
                <a:solidFill>
                  <a:schemeClr val="bg1">
                    <a:lumMod val="75000"/>
                  </a:schemeClr>
                </a:solidFill>
              </a:rPr>
              <a:t>手法２</a:t>
            </a:r>
            <a:r>
              <a:rPr lang="en-US" altLang="ja-JP" dirty="0">
                <a:solidFill>
                  <a:schemeClr val="bg1">
                    <a:lumMod val="75000"/>
                  </a:schemeClr>
                </a:solidFill>
              </a:rPr>
              <a:t>(GA)</a:t>
            </a:r>
          </a:p>
          <a:p>
            <a:pPr marL="742950" indent="-742950">
              <a:buFont typeface="+mj-lt"/>
              <a:buAutoNum type="arabicPeriod"/>
            </a:pPr>
            <a:r>
              <a:rPr kumimoji="1" lang="ja-JP" altLang="en-US" dirty="0">
                <a:solidFill>
                  <a:schemeClr val="bg1">
                    <a:lumMod val="75000"/>
                  </a:schemeClr>
                </a:solidFill>
              </a:rPr>
              <a:t>まとめと今後の課題</a:t>
            </a:r>
          </a:p>
        </p:txBody>
      </p:sp>
      <p:sp>
        <p:nvSpPr>
          <p:cNvPr id="4" name="スライド番号プレースホルダー 3">
            <a:extLst>
              <a:ext uri="{FF2B5EF4-FFF2-40B4-BE49-F238E27FC236}">
                <a16:creationId xmlns:a16="http://schemas.microsoft.com/office/drawing/2014/main" id="{35C788A5-E800-4B67-8212-144F12E0C41A}"/>
              </a:ext>
            </a:extLst>
          </p:cNvPr>
          <p:cNvSpPr>
            <a:spLocks noGrp="1"/>
          </p:cNvSpPr>
          <p:nvPr>
            <p:ph type="sldNum" sz="quarter" idx="12"/>
          </p:nvPr>
        </p:nvSpPr>
        <p:spPr/>
        <p:txBody>
          <a:bodyPr/>
          <a:lstStyle/>
          <a:p>
            <a:fld id="{304739FC-810C-4CDC-B60F-21F1951FBC64}" type="slidenum">
              <a:rPr kumimoji="1" lang="ja-JP" altLang="en-US" smtClean="0"/>
              <a:t>20</a:t>
            </a:fld>
            <a:endParaRPr kumimoji="1" lang="ja-JP" altLang="en-US"/>
          </a:p>
        </p:txBody>
      </p:sp>
    </p:spTree>
    <p:extLst>
      <p:ext uri="{BB962C8B-B14F-4D97-AF65-F5344CB8AC3E}">
        <p14:creationId xmlns:p14="http://schemas.microsoft.com/office/powerpoint/2010/main" val="2543836608"/>
      </p:ext>
    </p:extLst>
  </p:cSld>
  <p:clrMapOvr>
    <a:masterClrMapping/>
  </p:clrMapOvr>
  <mc:AlternateContent xmlns:mc="http://schemas.openxmlformats.org/markup-compatibility/2006" xmlns:p14="http://schemas.microsoft.com/office/powerpoint/2010/main">
    <mc:Choice Requires="p14">
      <p:transition spd="slow" p14:dur="2000" advTm="3311"/>
    </mc:Choice>
    <mc:Fallback xmlns="">
      <p:transition spd="slow" advTm="3311"/>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540F520-70E3-45C3-AEF7-51C96928D589}"/>
              </a:ext>
            </a:extLst>
          </p:cNvPr>
          <p:cNvSpPr>
            <a:spLocks noGrp="1"/>
          </p:cNvSpPr>
          <p:nvPr>
            <p:ph type="title"/>
          </p:nvPr>
        </p:nvSpPr>
        <p:spPr/>
        <p:txBody>
          <a:bodyPr>
            <a:normAutofit/>
          </a:bodyPr>
          <a:lstStyle/>
          <a:p>
            <a:r>
              <a:rPr kumimoji="1" lang="ja-JP" altLang="en-US" dirty="0"/>
              <a:t>ネットワーク構造の探索</a:t>
            </a:r>
          </a:p>
        </p:txBody>
      </p:sp>
      <p:sp>
        <p:nvSpPr>
          <p:cNvPr id="3" name="コンテンツ プレースホルダー 2">
            <a:extLst>
              <a:ext uri="{FF2B5EF4-FFF2-40B4-BE49-F238E27FC236}">
                <a16:creationId xmlns:a16="http://schemas.microsoft.com/office/drawing/2014/main" id="{9F743CD2-83BF-462B-A204-B2B7181D77BA}"/>
              </a:ext>
            </a:extLst>
          </p:cNvPr>
          <p:cNvSpPr>
            <a:spLocks noGrp="1"/>
          </p:cNvSpPr>
          <p:nvPr>
            <p:ph idx="1"/>
          </p:nvPr>
        </p:nvSpPr>
        <p:spPr/>
        <p:txBody>
          <a:bodyPr>
            <a:normAutofit/>
          </a:bodyPr>
          <a:lstStyle/>
          <a:p>
            <a:r>
              <a:rPr lang="en-US" altLang="ja-JP" dirty="0"/>
              <a:t>DARTS</a:t>
            </a:r>
            <a:r>
              <a:rPr lang="ja-JP" altLang="en-US" dirty="0"/>
              <a:t>の問題点：構造的制限</a:t>
            </a:r>
            <a:endParaRPr lang="en-US" altLang="ja-JP" dirty="0"/>
          </a:p>
          <a:p>
            <a:endParaRPr kumimoji="1" lang="en-US" altLang="ja-JP" dirty="0"/>
          </a:p>
          <a:p>
            <a:r>
              <a:rPr lang="ja-JP" altLang="en-US" sz="4000" dirty="0"/>
              <a:t>目標：柔軟なネットワーク構造</a:t>
            </a:r>
            <a:endParaRPr lang="en-US" altLang="ja-JP" sz="4000" dirty="0"/>
          </a:p>
          <a:p>
            <a:r>
              <a:rPr lang="en-US" altLang="ja-JP" sz="3200" dirty="0"/>
              <a:t>           (</a:t>
            </a:r>
            <a:r>
              <a:rPr lang="ja-JP" altLang="en-US" sz="3200" dirty="0"/>
              <a:t>演算子は固定</a:t>
            </a:r>
            <a:r>
              <a:rPr lang="en-US" altLang="ja-JP" sz="3200" dirty="0"/>
              <a:t>)</a:t>
            </a:r>
          </a:p>
        </p:txBody>
      </p:sp>
      <p:sp>
        <p:nvSpPr>
          <p:cNvPr id="4" name="スライド番号プレースホルダー 3">
            <a:extLst>
              <a:ext uri="{FF2B5EF4-FFF2-40B4-BE49-F238E27FC236}">
                <a16:creationId xmlns:a16="http://schemas.microsoft.com/office/drawing/2014/main" id="{18BCFDDE-C34B-4CA8-835B-13BB1BEBDA51}"/>
              </a:ext>
            </a:extLst>
          </p:cNvPr>
          <p:cNvSpPr>
            <a:spLocks noGrp="1"/>
          </p:cNvSpPr>
          <p:nvPr>
            <p:ph type="sldNum" sz="quarter" idx="12"/>
          </p:nvPr>
        </p:nvSpPr>
        <p:spPr/>
        <p:txBody>
          <a:bodyPr/>
          <a:lstStyle/>
          <a:p>
            <a:fld id="{304739FC-810C-4CDC-B60F-21F1951FBC64}" type="slidenum">
              <a:rPr kumimoji="1" lang="ja-JP" altLang="en-US" smtClean="0"/>
              <a:t>21</a:t>
            </a:fld>
            <a:endParaRPr kumimoji="1" lang="ja-JP" altLang="en-US"/>
          </a:p>
        </p:txBody>
      </p:sp>
    </p:spTree>
    <p:extLst>
      <p:ext uri="{BB962C8B-B14F-4D97-AF65-F5344CB8AC3E}">
        <p14:creationId xmlns:p14="http://schemas.microsoft.com/office/powerpoint/2010/main" val="3644504257"/>
      </p:ext>
    </p:extLst>
  </p:cSld>
  <p:clrMapOvr>
    <a:masterClrMapping/>
  </p:clrMapOvr>
  <mc:AlternateContent xmlns:mc="http://schemas.openxmlformats.org/markup-compatibility/2006" xmlns:p14="http://schemas.microsoft.com/office/powerpoint/2010/main">
    <mc:Choice Requires="p14">
      <p:transition spd="slow" p14:dur="2000" advTm="19288"/>
    </mc:Choice>
    <mc:Fallback xmlns="">
      <p:transition spd="slow" advTm="19288"/>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540F520-70E3-45C3-AEF7-51C96928D589}"/>
              </a:ext>
            </a:extLst>
          </p:cNvPr>
          <p:cNvSpPr>
            <a:spLocks noGrp="1"/>
          </p:cNvSpPr>
          <p:nvPr>
            <p:ph type="title"/>
          </p:nvPr>
        </p:nvSpPr>
        <p:spPr/>
        <p:txBody>
          <a:bodyPr>
            <a:normAutofit/>
          </a:bodyPr>
          <a:lstStyle/>
          <a:p>
            <a:r>
              <a:rPr kumimoji="1" lang="ja-JP" altLang="en-US" dirty="0"/>
              <a:t>ネットワーク構造の探索</a:t>
            </a:r>
          </a:p>
        </p:txBody>
      </p:sp>
      <p:sp>
        <p:nvSpPr>
          <p:cNvPr id="3" name="コンテンツ プレースホルダー 2">
            <a:extLst>
              <a:ext uri="{FF2B5EF4-FFF2-40B4-BE49-F238E27FC236}">
                <a16:creationId xmlns:a16="http://schemas.microsoft.com/office/drawing/2014/main" id="{9F743CD2-83BF-462B-A204-B2B7181D77BA}"/>
              </a:ext>
            </a:extLst>
          </p:cNvPr>
          <p:cNvSpPr>
            <a:spLocks noGrp="1"/>
          </p:cNvSpPr>
          <p:nvPr>
            <p:ph idx="1"/>
          </p:nvPr>
        </p:nvSpPr>
        <p:spPr>
          <a:xfrm>
            <a:off x="822959" y="1661050"/>
            <a:ext cx="7543801" cy="1305636"/>
          </a:xfrm>
        </p:spPr>
        <p:txBody>
          <a:bodyPr>
            <a:normAutofit/>
          </a:bodyPr>
          <a:lstStyle/>
          <a:p>
            <a:r>
              <a:rPr lang="en-US" altLang="ja-JP" dirty="0"/>
              <a:t>VGG19</a:t>
            </a:r>
            <a:r>
              <a:rPr lang="ja-JP" altLang="en-US" dirty="0"/>
              <a:t>のショートカット接続を探索</a:t>
            </a:r>
            <a:endParaRPr lang="en-US" altLang="ja-JP" dirty="0"/>
          </a:p>
          <a:p>
            <a:r>
              <a:rPr lang="en-US" altLang="ja-JP" dirty="0"/>
              <a:t> </a:t>
            </a:r>
            <a:r>
              <a:rPr lang="en-US" altLang="ja-JP" sz="2800" dirty="0"/>
              <a:t>16</a:t>
            </a:r>
            <a:r>
              <a:rPr lang="ja-JP" altLang="en-US" sz="2800" dirty="0"/>
              <a:t>層の畳み込み層</a:t>
            </a:r>
            <a:r>
              <a:rPr lang="en-US" altLang="ja-JP" sz="2800" dirty="0"/>
              <a:t>, 3</a:t>
            </a:r>
            <a:r>
              <a:rPr lang="ja-JP" altLang="en-US" sz="2800" dirty="0"/>
              <a:t>層の線形結合層</a:t>
            </a:r>
            <a:endParaRPr lang="en-US" altLang="ja-JP" dirty="0"/>
          </a:p>
        </p:txBody>
      </p:sp>
      <p:sp>
        <p:nvSpPr>
          <p:cNvPr id="4" name="スライド番号プレースホルダー 3">
            <a:extLst>
              <a:ext uri="{FF2B5EF4-FFF2-40B4-BE49-F238E27FC236}">
                <a16:creationId xmlns:a16="http://schemas.microsoft.com/office/drawing/2014/main" id="{18BCFDDE-C34B-4CA8-835B-13BB1BEBDA51}"/>
              </a:ext>
            </a:extLst>
          </p:cNvPr>
          <p:cNvSpPr>
            <a:spLocks noGrp="1"/>
          </p:cNvSpPr>
          <p:nvPr>
            <p:ph type="sldNum" sz="quarter" idx="12"/>
          </p:nvPr>
        </p:nvSpPr>
        <p:spPr/>
        <p:txBody>
          <a:bodyPr/>
          <a:lstStyle/>
          <a:p>
            <a:fld id="{304739FC-810C-4CDC-B60F-21F1951FBC64}" type="slidenum">
              <a:rPr kumimoji="1" lang="ja-JP" altLang="en-US" smtClean="0"/>
              <a:t>22</a:t>
            </a:fld>
            <a:endParaRPr kumimoji="1" lang="ja-JP" altLang="en-US"/>
          </a:p>
        </p:txBody>
      </p:sp>
      <p:sp>
        <p:nvSpPr>
          <p:cNvPr id="5" name="正方形/長方形 4">
            <a:extLst>
              <a:ext uri="{FF2B5EF4-FFF2-40B4-BE49-F238E27FC236}">
                <a16:creationId xmlns:a16="http://schemas.microsoft.com/office/drawing/2014/main" id="{A706FFED-44B2-43E7-941C-E324D0D076A0}"/>
              </a:ext>
            </a:extLst>
          </p:cNvPr>
          <p:cNvSpPr/>
          <p:nvPr/>
        </p:nvSpPr>
        <p:spPr>
          <a:xfrm>
            <a:off x="809625" y="4269712"/>
            <a:ext cx="1076325" cy="723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画像</a:t>
            </a:r>
          </a:p>
        </p:txBody>
      </p:sp>
      <p:sp>
        <p:nvSpPr>
          <p:cNvPr id="6" name="正方形/長方形 5">
            <a:extLst>
              <a:ext uri="{FF2B5EF4-FFF2-40B4-BE49-F238E27FC236}">
                <a16:creationId xmlns:a16="http://schemas.microsoft.com/office/drawing/2014/main" id="{60A7B7A8-78E2-487A-9EC9-F08BC2E5235A}"/>
              </a:ext>
            </a:extLst>
          </p:cNvPr>
          <p:cNvSpPr/>
          <p:nvPr/>
        </p:nvSpPr>
        <p:spPr>
          <a:xfrm>
            <a:off x="2581275" y="4269712"/>
            <a:ext cx="1076325" cy="723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ABA0E277-5883-4F1A-9F07-D24B45230A6D}"/>
              </a:ext>
            </a:extLst>
          </p:cNvPr>
          <p:cNvSpPr/>
          <p:nvPr/>
        </p:nvSpPr>
        <p:spPr>
          <a:xfrm>
            <a:off x="6124575" y="4269712"/>
            <a:ext cx="1076325" cy="723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10" name="直線矢印コネクタ 9">
            <a:extLst>
              <a:ext uri="{FF2B5EF4-FFF2-40B4-BE49-F238E27FC236}">
                <a16:creationId xmlns:a16="http://schemas.microsoft.com/office/drawing/2014/main" id="{6C7176E0-3C13-4236-B469-974DDDAD9E1F}"/>
              </a:ext>
            </a:extLst>
          </p:cNvPr>
          <p:cNvCxnSpPr>
            <a:stCxn id="5" idx="3"/>
            <a:endCxn id="6" idx="1"/>
          </p:cNvCxnSpPr>
          <p:nvPr/>
        </p:nvCxnSpPr>
        <p:spPr>
          <a:xfrm>
            <a:off x="1885950" y="4631662"/>
            <a:ext cx="695325" cy="0"/>
          </a:xfrm>
          <a:prstGeom prst="straightConnector1">
            <a:avLst/>
          </a:prstGeom>
          <a:ln w="38100">
            <a:tailEnd type="triangle"/>
          </a:ln>
        </p:spPr>
        <p:style>
          <a:lnRef idx="2">
            <a:schemeClr val="accent1"/>
          </a:lnRef>
          <a:fillRef idx="0">
            <a:schemeClr val="accent1"/>
          </a:fillRef>
          <a:effectRef idx="1">
            <a:schemeClr val="accent1"/>
          </a:effectRef>
          <a:fontRef idx="minor">
            <a:schemeClr val="tx1"/>
          </a:fontRef>
        </p:style>
      </p:cxnSp>
      <p:cxnSp>
        <p:nvCxnSpPr>
          <p:cNvPr id="12" name="直線矢印コネクタ 11">
            <a:extLst>
              <a:ext uri="{FF2B5EF4-FFF2-40B4-BE49-F238E27FC236}">
                <a16:creationId xmlns:a16="http://schemas.microsoft.com/office/drawing/2014/main" id="{4A0EC95A-C813-429D-8A4E-3C5888519A02}"/>
              </a:ext>
            </a:extLst>
          </p:cNvPr>
          <p:cNvCxnSpPr>
            <a:cxnSpLocks/>
            <a:stCxn id="6" idx="3"/>
          </p:cNvCxnSpPr>
          <p:nvPr/>
        </p:nvCxnSpPr>
        <p:spPr>
          <a:xfrm>
            <a:off x="3657600" y="4631662"/>
            <a:ext cx="695325" cy="0"/>
          </a:xfrm>
          <a:prstGeom prst="straightConnector1">
            <a:avLst/>
          </a:prstGeom>
          <a:ln w="38100">
            <a:tailEnd type="triangle"/>
          </a:ln>
        </p:spPr>
        <p:style>
          <a:lnRef idx="2">
            <a:schemeClr val="accent1"/>
          </a:lnRef>
          <a:fillRef idx="0">
            <a:schemeClr val="accent1"/>
          </a:fillRef>
          <a:effectRef idx="1">
            <a:schemeClr val="accent1"/>
          </a:effectRef>
          <a:fontRef idx="minor">
            <a:schemeClr val="tx1"/>
          </a:fontRef>
        </p:style>
      </p:cxnSp>
      <p:cxnSp>
        <p:nvCxnSpPr>
          <p:cNvPr id="14" name="直線矢印コネクタ 13">
            <a:extLst>
              <a:ext uri="{FF2B5EF4-FFF2-40B4-BE49-F238E27FC236}">
                <a16:creationId xmlns:a16="http://schemas.microsoft.com/office/drawing/2014/main" id="{F33F8787-044A-4B77-9930-4E34AF8FA3DB}"/>
              </a:ext>
            </a:extLst>
          </p:cNvPr>
          <p:cNvCxnSpPr>
            <a:cxnSpLocks/>
            <a:endCxn id="8" idx="1"/>
          </p:cNvCxnSpPr>
          <p:nvPr/>
        </p:nvCxnSpPr>
        <p:spPr>
          <a:xfrm>
            <a:off x="5429250" y="4631662"/>
            <a:ext cx="695325" cy="0"/>
          </a:xfrm>
          <a:prstGeom prst="straightConnector1">
            <a:avLst/>
          </a:prstGeom>
          <a:ln w="38100">
            <a:tailEnd type="triangle"/>
          </a:ln>
        </p:spPr>
        <p:style>
          <a:lnRef idx="2">
            <a:schemeClr val="accent1"/>
          </a:lnRef>
          <a:fillRef idx="0">
            <a:schemeClr val="accent1"/>
          </a:fillRef>
          <a:effectRef idx="1">
            <a:schemeClr val="accent1"/>
          </a:effectRef>
          <a:fontRef idx="minor">
            <a:schemeClr val="tx1"/>
          </a:fontRef>
        </p:style>
      </p:cxnSp>
      <p:sp>
        <p:nvSpPr>
          <p:cNvPr id="35" name="正方形/長方形 34">
            <a:extLst>
              <a:ext uri="{FF2B5EF4-FFF2-40B4-BE49-F238E27FC236}">
                <a16:creationId xmlns:a16="http://schemas.microsoft.com/office/drawing/2014/main" id="{A942BE07-115E-492B-8632-0609ECEFA082}"/>
              </a:ext>
            </a:extLst>
          </p:cNvPr>
          <p:cNvSpPr/>
          <p:nvPr/>
        </p:nvSpPr>
        <p:spPr>
          <a:xfrm>
            <a:off x="822959" y="5884251"/>
            <a:ext cx="419100" cy="2818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6" name="直線矢印コネクタ 35">
            <a:extLst>
              <a:ext uri="{FF2B5EF4-FFF2-40B4-BE49-F238E27FC236}">
                <a16:creationId xmlns:a16="http://schemas.microsoft.com/office/drawing/2014/main" id="{BC6D3616-CF9C-412E-9750-6988BF2F2F21}"/>
              </a:ext>
            </a:extLst>
          </p:cNvPr>
          <p:cNvCxnSpPr/>
          <p:nvPr/>
        </p:nvCxnSpPr>
        <p:spPr>
          <a:xfrm>
            <a:off x="2723196" y="6025187"/>
            <a:ext cx="695325" cy="0"/>
          </a:xfrm>
          <a:prstGeom prst="straightConnector1">
            <a:avLst/>
          </a:prstGeom>
          <a:ln w="38100">
            <a:tailEnd type="triangle"/>
          </a:ln>
        </p:spPr>
        <p:style>
          <a:lnRef idx="2">
            <a:schemeClr val="accent1"/>
          </a:lnRef>
          <a:fillRef idx="0">
            <a:schemeClr val="accent1"/>
          </a:fillRef>
          <a:effectRef idx="1">
            <a:schemeClr val="accent1"/>
          </a:effectRef>
          <a:fontRef idx="minor">
            <a:schemeClr val="tx1"/>
          </a:fontRef>
        </p:style>
      </p:cxnSp>
      <p:sp>
        <p:nvSpPr>
          <p:cNvPr id="41" name="正方形/長方形 40">
            <a:extLst>
              <a:ext uri="{FF2B5EF4-FFF2-40B4-BE49-F238E27FC236}">
                <a16:creationId xmlns:a16="http://schemas.microsoft.com/office/drawing/2014/main" id="{13EF1F4F-E9CA-4E8D-8324-C707C596B238}"/>
              </a:ext>
            </a:extLst>
          </p:cNvPr>
          <p:cNvSpPr/>
          <p:nvPr/>
        </p:nvSpPr>
        <p:spPr>
          <a:xfrm>
            <a:off x="1389577" y="5832748"/>
            <a:ext cx="800219" cy="461665"/>
          </a:xfrm>
          <a:prstGeom prst="rect">
            <a:avLst/>
          </a:prstGeom>
        </p:spPr>
        <p:txBody>
          <a:bodyPr wrap="none">
            <a:spAutoFit/>
          </a:bodyPr>
          <a:lstStyle/>
          <a:p>
            <a:r>
              <a:rPr kumimoji="1" lang="ja-JP" altLang="en-US" sz="2400" dirty="0">
                <a:solidFill>
                  <a:srgbClr val="000000">
                    <a:lumMod val="75000"/>
                    <a:lumOff val="25000"/>
                  </a:srgbClr>
                </a:solidFill>
                <a:latin typeface="メイリオ" panose="020B0604030504040204" pitchFamily="50" charset="-128"/>
              </a:rPr>
              <a:t>特徴</a:t>
            </a:r>
            <a:endParaRPr lang="ja-JP" altLang="en-US" sz="1200" dirty="0"/>
          </a:p>
        </p:txBody>
      </p:sp>
      <p:sp>
        <p:nvSpPr>
          <p:cNvPr id="42" name="正方形/長方形 41">
            <a:extLst>
              <a:ext uri="{FF2B5EF4-FFF2-40B4-BE49-F238E27FC236}">
                <a16:creationId xmlns:a16="http://schemas.microsoft.com/office/drawing/2014/main" id="{8BB3056F-3CD7-48AB-9872-818A237FBBFC}"/>
              </a:ext>
            </a:extLst>
          </p:cNvPr>
          <p:cNvSpPr/>
          <p:nvPr/>
        </p:nvSpPr>
        <p:spPr>
          <a:xfrm>
            <a:off x="3504484" y="5832748"/>
            <a:ext cx="1723549" cy="461665"/>
          </a:xfrm>
          <a:prstGeom prst="rect">
            <a:avLst/>
          </a:prstGeom>
        </p:spPr>
        <p:txBody>
          <a:bodyPr wrap="none">
            <a:spAutoFit/>
          </a:bodyPr>
          <a:lstStyle/>
          <a:p>
            <a:r>
              <a:rPr kumimoji="1" lang="ja-JP" altLang="en-US" sz="2400" dirty="0">
                <a:solidFill>
                  <a:srgbClr val="000000">
                    <a:lumMod val="75000"/>
                    <a:lumOff val="25000"/>
                  </a:srgbClr>
                </a:solidFill>
                <a:latin typeface="メイリオ" panose="020B0604030504040204" pitchFamily="50" charset="-128"/>
              </a:rPr>
              <a:t>畳み込み層</a:t>
            </a:r>
            <a:endParaRPr lang="ja-JP" altLang="en-US" sz="1200" dirty="0"/>
          </a:p>
        </p:txBody>
      </p:sp>
      <p:sp>
        <p:nvSpPr>
          <p:cNvPr id="21" name="正方形/長方形 20">
            <a:extLst>
              <a:ext uri="{FF2B5EF4-FFF2-40B4-BE49-F238E27FC236}">
                <a16:creationId xmlns:a16="http://schemas.microsoft.com/office/drawing/2014/main" id="{634D1563-E905-4EFC-B149-66B7F5504290}"/>
              </a:ext>
            </a:extLst>
          </p:cNvPr>
          <p:cNvSpPr/>
          <p:nvPr/>
        </p:nvSpPr>
        <p:spPr>
          <a:xfrm>
            <a:off x="4352925" y="4269712"/>
            <a:ext cx="1076325" cy="723900"/>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2" name="正方形/長方形 21">
            <a:extLst>
              <a:ext uri="{FF2B5EF4-FFF2-40B4-BE49-F238E27FC236}">
                <a16:creationId xmlns:a16="http://schemas.microsoft.com/office/drawing/2014/main" id="{5ACFE3A7-5E73-456A-B265-0B9A3B7FDFA2}"/>
              </a:ext>
            </a:extLst>
          </p:cNvPr>
          <p:cNvSpPr/>
          <p:nvPr/>
        </p:nvSpPr>
        <p:spPr>
          <a:xfrm>
            <a:off x="7726853" y="4269712"/>
            <a:ext cx="1076325" cy="7239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en-US" altLang="ja-JP" dirty="0">
                <a:solidFill>
                  <a:schemeClr val="accent1"/>
                </a:solidFill>
              </a:rPr>
              <a:t>Linear</a:t>
            </a:r>
            <a:endParaRPr kumimoji="1" lang="ja-JP" altLang="en-US" dirty="0">
              <a:solidFill>
                <a:schemeClr val="accent1"/>
              </a:solidFill>
            </a:endParaRPr>
          </a:p>
        </p:txBody>
      </p:sp>
      <p:cxnSp>
        <p:nvCxnSpPr>
          <p:cNvPr id="11" name="直線矢印コネクタ 10">
            <a:extLst>
              <a:ext uri="{FF2B5EF4-FFF2-40B4-BE49-F238E27FC236}">
                <a16:creationId xmlns:a16="http://schemas.microsoft.com/office/drawing/2014/main" id="{A0332C1C-8C18-4260-AF01-81DC48D8552C}"/>
              </a:ext>
            </a:extLst>
          </p:cNvPr>
          <p:cNvCxnSpPr>
            <a:cxnSpLocks/>
            <a:stCxn id="8" idx="3"/>
            <a:endCxn id="22" idx="1"/>
          </p:cNvCxnSpPr>
          <p:nvPr/>
        </p:nvCxnSpPr>
        <p:spPr>
          <a:xfrm>
            <a:off x="7200900" y="4631662"/>
            <a:ext cx="525953" cy="0"/>
          </a:xfrm>
          <a:prstGeom prst="straightConnector1">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3" name="左大かっこ 12">
            <a:extLst>
              <a:ext uri="{FF2B5EF4-FFF2-40B4-BE49-F238E27FC236}">
                <a16:creationId xmlns:a16="http://schemas.microsoft.com/office/drawing/2014/main" id="{65DE33ED-4AF8-4E1E-9DC6-97FE1048E803}"/>
              </a:ext>
            </a:extLst>
          </p:cNvPr>
          <p:cNvSpPr/>
          <p:nvPr/>
        </p:nvSpPr>
        <p:spPr>
          <a:xfrm rot="5400000">
            <a:off x="3922711" y="788512"/>
            <a:ext cx="165102" cy="6391275"/>
          </a:xfrm>
          <a:prstGeom prst="leftBracket">
            <a:avLst>
              <a:gd name="adj" fmla="val 2884"/>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6" name="左大かっこ 25">
            <a:extLst>
              <a:ext uri="{FF2B5EF4-FFF2-40B4-BE49-F238E27FC236}">
                <a16:creationId xmlns:a16="http://schemas.microsoft.com/office/drawing/2014/main" id="{60BDB998-25E6-4D1B-88E5-92957170C38F}"/>
              </a:ext>
            </a:extLst>
          </p:cNvPr>
          <p:cNvSpPr/>
          <p:nvPr/>
        </p:nvSpPr>
        <p:spPr>
          <a:xfrm rot="5400000">
            <a:off x="8182464" y="3440004"/>
            <a:ext cx="165102" cy="1076325"/>
          </a:xfrm>
          <a:prstGeom prst="leftBracket">
            <a:avLst>
              <a:gd name="adj" fmla="val 2884"/>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cxnSp>
        <p:nvCxnSpPr>
          <p:cNvPr id="16" name="直線コネクタ 15">
            <a:extLst>
              <a:ext uri="{FF2B5EF4-FFF2-40B4-BE49-F238E27FC236}">
                <a16:creationId xmlns:a16="http://schemas.microsoft.com/office/drawing/2014/main" id="{427DD3E0-847B-42D2-AD46-A83135BDEF8D}"/>
              </a:ext>
            </a:extLst>
          </p:cNvPr>
          <p:cNvCxnSpPr>
            <a:cxnSpLocks/>
          </p:cNvCxnSpPr>
          <p:nvPr/>
        </p:nvCxnSpPr>
        <p:spPr>
          <a:xfrm flipV="1">
            <a:off x="2343706" y="2827896"/>
            <a:ext cx="0" cy="1063419"/>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直線コネクタ 48">
            <a:extLst>
              <a:ext uri="{FF2B5EF4-FFF2-40B4-BE49-F238E27FC236}">
                <a16:creationId xmlns:a16="http://schemas.microsoft.com/office/drawing/2014/main" id="{C2A20327-1BE7-474C-9EAA-9CE8A50A6F3C}"/>
              </a:ext>
            </a:extLst>
          </p:cNvPr>
          <p:cNvCxnSpPr>
            <a:cxnSpLocks/>
            <a:stCxn id="26" idx="1"/>
          </p:cNvCxnSpPr>
          <p:nvPr/>
        </p:nvCxnSpPr>
        <p:spPr>
          <a:xfrm flipV="1">
            <a:off x="8265015" y="3344003"/>
            <a:ext cx="0" cy="551613"/>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直線コネクタ 50">
            <a:extLst>
              <a:ext uri="{FF2B5EF4-FFF2-40B4-BE49-F238E27FC236}">
                <a16:creationId xmlns:a16="http://schemas.microsoft.com/office/drawing/2014/main" id="{DADDE99C-4455-4582-B18A-673EF4429711}"/>
              </a:ext>
            </a:extLst>
          </p:cNvPr>
          <p:cNvCxnSpPr>
            <a:cxnSpLocks/>
          </p:cNvCxnSpPr>
          <p:nvPr/>
        </p:nvCxnSpPr>
        <p:spPr>
          <a:xfrm flipH="1">
            <a:off x="5605463" y="3344003"/>
            <a:ext cx="265955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5" name="直線コネクタ 54">
            <a:extLst>
              <a:ext uri="{FF2B5EF4-FFF2-40B4-BE49-F238E27FC236}">
                <a16:creationId xmlns:a16="http://schemas.microsoft.com/office/drawing/2014/main" id="{7279E557-3FFF-4002-839F-B270672FEAE0}"/>
              </a:ext>
            </a:extLst>
          </p:cNvPr>
          <p:cNvCxnSpPr>
            <a:cxnSpLocks/>
          </p:cNvCxnSpPr>
          <p:nvPr/>
        </p:nvCxnSpPr>
        <p:spPr>
          <a:xfrm flipV="1">
            <a:off x="5605463" y="2827897"/>
            <a:ext cx="0" cy="516106"/>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49099114"/>
      </p:ext>
    </p:extLst>
  </p:cSld>
  <p:clrMapOvr>
    <a:masterClrMapping/>
  </p:clrMapOvr>
  <mc:AlternateContent xmlns:mc="http://schemas.openxmlformats.org/markup-compatibility/2006" xmlns:p14="http://schemas.microsoft.com/office/powerpoint/2010/main">
    <mc:Choice Requires="p14">
      <p:transition spd="slow" p14:dur="2000" advTm="22216"/>
    </mc:Choice>
    <mc:Fallback xmlns="">
      <p:transition spd="slow" advTm="22216"/>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540F520-70E3-45C3-AEF7-51C96928D589}"/>
              </a:ext>
            </a:extLst>
          </p:cNvPr>
          <p:cNvSpPr>
            <a:spLocks noGrp="1"/>
          </p:cNvSpPr>
          <p:nvPr>
            <p:ph type="title"/>
          </p:nvPr>
        </p:nvSpPr>
        <p:spPr/>
        <p:txBody>
          <a:bodyPr>
            <a:normAutofit/>
          </a:bodyPr>
          <a:lstStyle/>
          <a:p>
            <a:r>
              <a:rPr kumimoji="1" lang="ja-JP" altLang="en-US" dirty="0"/>
              <a:t>ネットワーク構造の探索</a:t>
            </a:r>
          </a:p>
        </p:txBody>
      </p:sp>
      <p:sp>
        <p:nvSpPr>
          <p:cNvPr id="3" name="コンテンツ プレースホルダー 2">
            <a:extLst>
              <a:ext uri="{FF2B5EF4-FFF2-40B4-BE49-F238E27FC236}">
                <a16:creationId xmlns:a16="http://schemas.microsoft.com/office/drawing/2014/main" id="{9F743CD2-83BF-462B-A204-B2B7181D77BA}"/>
              </a:ext>
            </a:extLst>
          </p:cNvPr>
          <p:cNvSpPr>
            <a:spLocks noGrp="1"/>
          </p:cNvSpPr>
          <p:nvPr>
            <p:ph idx="1"/>
          </p:nvPr>
        </p:nvSpPr>
        <p:spPr>
          <a:xfrm>
            <a:off x="822959" y="1661050"/>
            <a:ext cx="7543801" cy="1305636"/>
          </a:xfrm>
        </p:spPr>
        <p:txBody>
          <a:bodyPr>
            <a:normAutofit/>
          </a:bodyPr>
          <a:lstStyle/>
          <a:p>
            <a:r>
              <a:rPr lang="en-US" altLang="ja-JP" dirty="0"/>
              <a:t>VGG19</a:t>
            </a:r>
            <a:r>
              <a:rPr lang="ja-JP" altLang="en-US" dirty="0"/>
              <a:t>のショートカット接続を探索</a:t>
            </a:r>
            <a:endParaRPr lang="en-US" altLang="ja-JP" dirty="0"/>
          </a:p>
          <a:p>
            <a:r>
              <a:rPr lang="en-US" altLang="ja-JP" dirty="0"/>
              <a:t> </a:t>
            </a:r>
            <a:r>
              <a:rPr lang="en-US" altLang="ja-JP" sz="2800" dirty="0"/>
              <a:t>16</a:t>
            </a:r>
            <a:r>
              <a:rPr lang="ja-JP" altLang="en-US" sz="2800" dirty="0"/>
              <a:t>層の畳み込み層</a:t>
            </a:r>
            <a:r>
              <a:rPr lang="en-US" altLang="ja-JP" sz="2800" dirty="0"/>
              <a:t>, 3</a:t>
            </a:r>
            <a:r>
              <a:rPr lang="ja-JP" altLang="en-US" sz="2800" dirty="0"/>
              <a:t>層の線形結合層</a:t>
            </a:r>
            <a:endParaRPr lang="en-US" altLang="ja-JP" dirty="0"/>
          </a:p>
        </p:txBody>
      </p:sp>
      <p:sp>
        <p:nvSpPr>
          <p:cNvPr id="4" name="スライド番号プレースホルダー 3">
            <a:extLst>
              <a:ext uri="{FF2B5EF4-FFF2-40B4-BE49-F238E27FC236}">
                <a16:creationId xmlns:a16="http://schemas.microsoft.com/office/drawing/2014/main" id="{18BCFDDE-C34B-4CA8-835B-13BB1BEBDA51}"/>
              </a:ext>
            </a:extLst>
          </p:cNvPr>
          <p:cNvSpPr>
            <a:spLocks noGrp="1"/>
          </p:cNvSpPr>
          <p:nvPr>
            <p:ph type="sldNum" sz="quarter" idx="12"/>
          </p:nvPr>
        </p:nvSpPr>
        <p:spPr/>
        <p:txBody>
          <a:bodyPr/>
          <a:lstStyle/>
          <a:p>
            <a:fld id="{304739FC-810C-4CDC-B60F-21F1951FBC64}" type="slidenum">
              <a:rPr kumimoji="1" lang="ja-JP" altLang="en-US" smtClean="0"/>
              <a:t>23</a:t>
            </a:fld>
            <a:endParaRPr kumimoji="1" lang="ja-JP" altLang="en-US"/>
          </a:p>
        </p:txBody>
      </p:sp>
      <p:sp>
        <p:nvSpPr>
          <p:cNvPr id="5" name="正方形/長方形 4">
            <a:extLst>
              <a:ext uri="{FF2B5EF4-FFF2-40B4-BE49-F238E27FC236}">
                <a16:creationId xmlns:a16="http://schemas.microsoft.com/office/drawing/2014/main" id="{A706FFED-44B2-43E7-941C-E324D0D076A0}"/>
              </a:ext>
            </a:extLst>
          </p:cNvPr>
          <p:cNvSpPr/>
          <p:nvPr/>
        </p:nvSpPr>
        <p:spPr>
          <a:xfrm>
            <a:off x="809625" y="4269712"/>
            <a:ext cx="1076325" cy="723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画像</a:t>
            </a:r>
          </a:p>
        </p:txBody>
      </p:sp>
      <p:sp>
        <p:nvSpPr>
          <p:cNvPr id="6" name="正方形/長方形 5">
            <a:extLst>
              <a:ext uri="{FF2B5EF4-FFF2-40B4-BE49-F238E27FC236}">
                <a16:creationId xmlns:a16="http://schemas.microsoft.com/office/drawing/2014/main" id="{60A7B7A8-78E2-487A-9EC9-F08BC2E5235A}"/>
              </a:ext>
            </a:extLst>
          </p:cNvPr>
          <p:cNvSpPr/>
          <p:nvPr/>
        </p:nvSpPr>
        <p:spPr>
          <a:xfrm>
            <a:off x="2581275" y="4269712"/>
            <a:ext cx="1076325" cy="723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ABA0E277-5883-4F1A-9F07-D24B45230A6D}"/>
              </a:ext>
            </a:extLst>
          </p:cNvPr>
          <p:cNvSpPr/>
          <p:nvPr/>
        </p:nvSpPr>
        <p:spPr>
          <a:xfrm>
            <a:off x="6124575" y="4269712"/>
            <a:ext cx="1076325" cy="723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10" name="直線矢印コネクタ 9">
            <a:extLst>
              <a:ext uri="{FF2B5EF4-FFF2-40B4-BE49-F238E27FC236}">
                <a16:creationId xmlns:a16="http://schemas.microsoft.com/office/drawing/2014/main" id="{6C7176E0-3C13-4236-B469-974DDDAD9E1F}"/>
              </a:ext>
            </a:extLst>
          </p:cNvPr>
          <p:cNvCxnSpPr>
            <a:stCxn id="5" idx="3"/>
            <a:endCxn id="6" idx="1"/>
          </p:cNvCxnSpPr>
          <p:nvPr/>
        </p:nvCxnSpPr>
        <p:spPr>
          <a:xfrm>
            <a:off x="1885950" y="4631662"/>
            <a:ext cx="695325" cy="0"/>
          </a:xfrm>
          <a:prstGeom prst="straightConnector1">
            <a:avLst/>
          </a:prstGeom>
          <a:ln w="38100">
            <a:tailEnd type="triangle"/>
          </a:ln>
        </p:spPr>
        <p:style>
          <a:lnRef idx="2">
            <a:schemeClr val="accent1"/>
          </a:lnRef>
          <a:fillRef idx="0">
            <a:schemeClr val="accent1"/>
          </a:fillRef>
          <a:effectRef idx="1">
            <a:schemeClr val="accent1"/>
          </a:effectRef>
          <a:fontRef idx="minor">
            <a:schemeClr val="tx1"/>
          </a:fontRef>
        </p:style>
      </p:cxnSp>
      <p:cxnSp>
        <p:nvCxnSpPr>
          <p:cNvPr id="12" name="直線矢印コネクタ 11">
            <a:extLst>
              <a:ext uri="{FF2B5EF4-FFF2-40B4-BE49-F238E27FC236}">
                <a16:creationId xmlns:a16="http://schemas.microsoft.com/office/drawing/2014/main" id="{4A0EC95A-C813-429D-8A4E-3C5888519A02}"/>
              </a:ext>
            </a:extLst>
          </p:cNvPr>
          <p:cNvCxnSpPr>
            <a:cxnSpLocks/>
            <a:stCxn id="6" idx="3"/>
          </p:cNvCxnSpPr>
          <p:nvPr/>
        </p:nvCxnSpPr>
        <p:spPr>
          <a:xfrm>
            <a:off x="3657600" y="4631662"/>
            <a:ext cx="695325" cy="0"/>
          </a:xfrm>
          <a:prstGeom prst="straightConnector1">
            <a:avLst/>
          </a:prstGeom>
          <a:ln w="38100">
            <a:tailEnd type="triangle"/>
          </a:ln>
        </p:spPr>
        <p:style>
          <a:lnRef idx="2">
            <a:schemeClr val="accent1"/>
          </a:lnRef>
          <a:fillRef idx="0">
            <a:schemeClr val="accent1"/>
          </a:fillRef>
          <a:effectRef idx="1">
            <a:schemeClr val="accent1"/>
          </a:effectRef>
          <a:fontRef idx="minor">
            <a:schemeClr val="tx1"/>
          </a:fontRef>
        </p:style>
      </p:cxnSp>
      <p:cxnSp>
        <p:nvCxnSpPr>
          <p:cNvPr id="14" name="直線矢印コネクタ 13">
            <a:extLst>
              <a:ext uri="{FF2B5EF4-FFF2-40B4-BE49-F238E27FC236}">
                <a16:creationId xmlns:a16="http://schemas.microsoft.com/office/drawing/2014/main" id="{F33F8787-044A-4B77-9930-4E34AF8FA3DB}"/>
              </a:ext>
            </a:extLst>
          </p:cNvPr>
          <p:cNvCxnSpPr>
            <a:cxnSpLocks/>
            <a:endCxn id="8" idx="1"/>
          </p:cNvCxnSpPr>
          <p:nvPr/>
        </p:nvCxnSpPr>
        <p:spPr>
          <a:xfrm>
            <a:off x="5429250" y="4631662"/>
            <a:ext cx="695325" cy="0"/>
          </a:xfrm>
          <a:prstGeom prst="straightConnector1">
            <a:avLst/>
          </a:prstGeom>
          <a:ln w="38100">
            <a:tailEnd type="triangle"/>
          </a:ln>
        </p:spPr>
        <p:style>
          <a:lnRef idx="2">
            <a:schemeClr val="accent1"/>
          </a:lnRef>
          <a:fillRef idx="0">
            <a:schemeClr val="accent1"/>
          </a:fillRef>
          <a:effectRef idx="1">
            <a:schemeClr val="accent1"/>
          </a:effectRef>
          <a:fontRef idx="minor">
            <a:schemeClr val="tx1"/>
          </a:fontRef>
        </p:style>
      </p:cxnSp>
      <p:cxnSp>
        <p:nvCxnSpPr>
          <p:cNvPr id="28" name="コネクタ: カギ線 27">
            <a:extLst>
              <a:ext uri="{FF2B5EF4-FFF2-40B4-BE49-F238E27FC236}">
                <a16:creationId xmlns:a16="http://schemas.microsoft.com/office/drawing/2014/main" id="{C0E535E9-4921-438A-A322-88D995FA5085}"/>
              </a:ext>
            </a:extLst>
          </p:cNvPr>
          <p:cNvCxnSpPr>
            <a:cxnSpLocks/>
            <a:stCxn id="5" idx="0"/>
          </p:cNvCxnSpPr>
          <p:nvPr/>
        </p:nvCxnSpPr>
        <p:spPr>
          <a:xfrm rot="5400000" flipH="1" flipV="1">
            <a:off x="3119438" y="2498062"/>
            <a:ext cx="12700" cy="3543300"/>
          </a:xfrm>
          <a:prstGeom prst="bentConnector3">
            <a:avLst>
              <a:gd name="adj1" fmla="val 3000000"/>
            </a:avLst>
          </a:prstGeom>
          <a:ln w="28575">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4" name="コネクタ: カギ線 33">
            <a:extLst>
              <a:ext uri="{FF2B5EF4-FFF2-40B4-BE49-F238E27FC236}">
                <a16:creationId xmlns:a16="http://schemas.microsoft.com/office/drawing/2014/main" id="{C6ABE574-CAD8-44D7-8D16-73B153B2CAF4}"/>
              </a:ext>
            </a:extLst>
          </p:cNvPr>
          <p:cNvCxnSpPr>
            <a:stCxn id="5" idx="0"/>
            <a:endCxn id="8" idx="0"/>
          </p:cNvCxnSpPr>
          <p:nvPr/>
        </p:nvCxnSpPr>
        <p:spPr>
          <a:xfrm rot="5400000" flipH="1" flipV="1">
            <a:off x="4005263" y="1612237"/>
            <a:ext cx="12700" cy="5314950"/>
          </a:xfrm>
          <a:prstGeom prst="bentConnector3">
            <a:avLst>
              <a:gd name="adj1" fmla="val 1800000"/>
            </a:avLst>
          </a:prstGeom>
          <a:ln w="28575">
            <a:prstDash val="sysDot"/>
            <a:tailEnd type="triangle"/>
          </a:ln>
        </p:spPr>
        <p:style>
          <a:lnRef idx="1">
            <a:schemeClr val="accent1"/>
          </a:lnRef>
          <a:fillRef idx="0">
            <a:schemeClr val="accent1"/>
          </a:fillRef>
          <a:effectRef idx="0">
            <a:schemeClr val="accent1"/>
          </a:effectRef>
          <a:fontRef idx="minor">
            <a:schemeClr val="tx1"/>
          </a:fontRef>
        </p:style>
      </p:cxnSp>
      <p:sp>
        <p:nvSpPr>
          <p:cNvPr id="35" name="正方形/長方形 34">
            <a:extLst>
              <a:ext uri="{FF2B5EF4-FFF2-40B4-BE49-F238E27FC236}">
                <a16:creationId xmlns:a16="http://schemas.microsoft.com/office/drawing/2014/main" id="{A942BE07-115E-492B-8632-0609ECEFA082}"/>
              </a:ext>
            </a:extLst>
          </p:cNvPr>
          <p:cNvSpPr/>
          <p:nvPr/>
        </p:nvSpPr>
        <p:spPr>
          <a:xfrm>
            <a:off x="822959" y="5884251"/>
            <a:ext cx="419100" cy="2818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6" name="直線矢印コネクタ 35">
            <a:extLst>
              <a:ext uri="{FF2B5EF4-FFF2-40B4-BE49-F238E27FC236}">
                <a16:creationId xmlns:a16="http://schemas.microsoft.com/office/drawing/2014/main" id="{BC6D3616-CF9C-412E-9750-6988BF2F2F21}"/>
              </a:ext>
            </a:extLst>
          </p:cNvPr>
          <p:cNvCxnSpPr/>
          <p:nvPr/>
        </p:nvCxnSpPr>
        <p:spPr>
          <a:xfrm>
            <a:off x="2723196" y="6025187"/>
            <a:ext cx="695325" cy="0"/>
          </a:xfrm>
          <a:prstGeom prst="straightConnector1">
            <a:avLst/>
          </a:prstGeom>
          <a:ln w="38100">
            <a:tailEnd type="triangle"/>
          </a:ln>
        </p:spPr>
        <p:style>
          <a:lnRef idx="2">
            <a:schemeClr val="accent1"/>
          </a:lnRef>
          <a:fillRef idx="0">
            <a:schemeClr val="accent1"/>
          </a:fillRef>
          <a:effectRef idx="1">
            <a:schemeClr val="accent1"/>
          </a:effectRef>
          <a:fontRef idx="minor">
            <a:schemeClr val="tx1"/>
          </a:fontRef>
        </p:style>
      </p:cxnSp>
      <p:cxnSp>
        <p:nvCxnSpPr>
          <p:cNvPr id="37" name="直線矢印コネクタ 36">
            <a:extLst>
              <a:ext uri="{FF2B5EF4-FFF2-40B4-BE49-F238E27FC236}">
                <a16:creationId xmlns:a16="http://schemas.microsoft.com/office/drawing/2014/main" id="{5912292F-D3DC-4D1D-94A5-7659D3B58A4A}"/>
              </a:ext>
            </a:extLst>
          </p:cNvPr>
          <p:cNvCxnSpPr/>
          <p:nvPr/>
        </p:nvCxnSpPr>
        <p:spPr>
          <a:xfrm>
            <a:off x="5556883" y="6025187"/>
            <a:ext cx="695325" cy="0"/>
          </a:xfrm>
          <a:prstGeom prst="straightConnector1">
            <a:avLst/>
          </a:prstGeom>
          <a:ln w="38100">
            <a:prstDash val="sysDot"/>
            <a:tailEnd type="triangle"/>
          </a:ln>
        </p:spPr>
        <p:style>
          <a:lnRef idx="2">
            <a:schemeClr val="accent1"/>
          </a:lnRef>
          <a:fillRef idx="0">
            <a:schemeClr val="accent1"/>
          </a:fillRef>
          <a:effectRef idx="1">
            <a:schemeClr val="accent1"/>
          </a:effectRef>
          <a:fontRef idx="minor">
            <a:schemeClr val="tx1"/>
          </a:fontRef>
        </p:style>
      </p:cxnSp>
      <p:sp>
        <p:nvSpPr>
          <p:cNvPr id="41" name="正方形/長方形 40">
            <a:extLst>
              <a:ext uri="{FF2B5EF4-FFF2-40B4-BE49-F238E27FC236}">
                <a16:creationId xmlns:a16="http://schemas.microsoft.com/office/drawing/2014/main" id="{13EF1F4F-E9CA-4E8D-8324-C707C596B238}"/>
              </a:ext>
            </a:extLst>
          </p:cNvPr>
          <p:cNvSpPr/>
          <p:nvPr/>
        </p:nvSpPr>
        <p:spPr>
          <a:xfrm>
            <a:off x="1389577" y="5832748"/>
            <a:ext cx="800219" cy="461665"/>
          </a:xfrm>
          <a:prstGeom prst="rect">
            <a:avLst/>
          </a:prstGeom>
        </p:spPr>
        <p:txBody>
          <a:bodyPr wrap="none">
            <a:spAutoFit/>
          </a:bodyPr>
          <a:lstStyle/>
          <a:p>
            <a:r>
              <a:rPr kumimoji="1" lang="ja-JP" altLang="en-US" sz="2400" dirty="0">
                <a:solidFill>
                  <a:srgbClr val="000000">
                    <a:lumMod val="75000"/>
                    <a:lumOff val="25000"/>
                  </a:srgbClr>
                </a:solidFill>
                <a:latin typeface="メイリオ" panose="020B0604030504040204" pitchFamily="50" charset="-128"/>
              </a:rPr>
              <a:t>特徴</a:t>
            </a:r>
            <a:endParaRPr lang="ja-JP" altLang="en-US" sz="1200" dirty="0"/>
          </a:p>
        </p:txBody>
      </p:sp>
      <p:sp>
        <p:nvSpPr>
          <p:cNvPr id="42" name="正方形/長方形 41">
            <a:extLst>
              <a:ext uri="{FF2B5EF4-FFF2-40B4-BE49-F238E27FC236}">
                <a16:creationId xmlns:a16="http://schemas.microsoft.com/office/drawing/2014/main" id="{8BB3056F-3CD7-48AB-9872-818A237FBBFC}"/>
              </a:ext>
            </a:extLst>
          </p:cNvPr>
          <p:cNvSpPr/>
          <p:nvPr/>
        </p:nvSpPr>
        <p:spPr>
          <a:xfrm>
            <a:off x="3504484" y="5832748"/>
            <a:ext cx="1723549" cy="461665"/>
          </a:xfrm>
          <a:prstGeom prst="rect">
            <a:avLst/>
          </a:prstGeom>
        </p:spPr>
        <p:txBody>
          <a:bodyPr wrap="none">
            <a:spAutoFit/>
          </a:bodyPr>
          <a:lstStyle/>
          <a:p>
            <a:r>
              <a:rPr kumimoji="1" lang="ja-JP" altLang="en-US" sz="2400" dirty="0">
                <a:solidFill>
                  <a:srgbClr val="000000">
                    <a:lumMod val="75000"/>
                    <a:lumOff val="25000"/>
                  </a:srgbClr>
                </a:solidFill>
                <a:latin typeface="メイリオ" panose="020B0604030504040204" pitchFamily="50" charset="-128"/>
              </a:rPr>
              <a:t>畳み込み層</a:t>
            </a:r>
            <a:endParaRPr lang="ja-JP" altLang="en-US" sz="1200" dirty="0"/>
          </a:p>
        </p:txBody>
      </p:sp>
      <p:sp>
        <p:nvSpPr>
          <p:cNvPr id="43" name="正方形/長方形 42">
            <a:extLst>
              <a:ext uri="{FF2B5EF4-FFF2-40B4-BE49-F238E27FC236}">
                <a16:creationId xmlns:a16="http://schemas.microsoft.com/office/drawing/2014/main" id="{D7185E7A-717B-41CE-AD44-D0357CED1CBA}"/>
              </a:ext>
            </a:extLst>
          </p:cNvPr>
          <p:cNvSpPr/>
          <p:nvPr/>
        </p:nvSpPr>
        <p:spPr>
          <a:xfrm>
            <a:off x="6341012" y="5825132"/>
            <a:ext cx="1980029" cy="400110"/>
          </a:xfrm>
          <a:prstGeom prst="rect">
            <a:avLst/>
          </a:prstGeom>
        </p:spPr>
        <p:txBody>
          <a:bodyPr wrap="none">
            <a:spAutoFit/>
          </a:bodyPr>
          <a:lstStyle/>
          <a:p>
            <a:r>
              <a:rPr kumimoji="1" lang="ja-JP" altLang="en-US" sz="2000" dirty="0">
                <a:solidFill>
                  <a:srgbClr val="000000">
                    <a:lumMod val="75000"/>
                    <a:lumOff val="25000"/>
                  </a:srgbClr>
                </a:solidFill>
                <a:latin typeface="メイリオ" panose="020B0604030504040204" pitchFamily="50" charset="-128"/>
              </a:rPr>
              <a:t>ショートカット</a:t>
            </a:r>
            <a:endParaRPr lang="ja-JP" altLang="en-US" sz="1100" dirty="0"/>
          </a:p>
        </p:txBody>
      </p:sp>
      <p:sp>
        <p:nvSpPr>
          <p:cNvPr id="21" name="正方形/長方形 20">
            <a:extLst>
              <a:ext uri="{FF2B5EF4-FFF2-40B4-BE49-F238E27FC236}">
                <a16:creationId xmlns:a16="http://schemas.microsoft.com/office/drawing/2014/main" id="{634D1563-E905-4EFC-B149-66B7F5504290}"/>
              </a:ext>
            </a:extLst>
          </p:cNvPr>
          <p:cNvSpPr/>
          <p:nvPr/>
        </p:nvSpPr>
        <p:spPr>
          <a:xfrm>
            <a:off x="4352925" y="4269712"/>
            <a:ext cx="1076325" cy="723900"/>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2" name="正方形/長方形 21">
            <a:extLst>
              <a:ext uri="{FF2B5EF4-FFF2-40B4-BE49-F238E27FC236}">
                <a16:creationId xmlns:a16="http://schemas.microsoft.com/office/drawing/2014/main" id="{5ACFE3A7-5E73-456A-B265-0B9A3B7FDFA2}"/>
              </a:ext>
            </a:extLst>
          </p:cNvPr>
          <p:cNvSpPr/>
          <p:nvPr/>
        </p:nvSpPr>
        <p:spPr>
          <a:xfrm>
            <a:off x="7726853" y="4269712"/>
            <a:ext cx="1076325" cy="7239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en-US" altLang="ja-JP" dirty="0">
                <a:solidFill>
                  <a:schemeClr val="accent1"/>
                </a:solidFill>
              </a:rPr>
              <a:t>Linear</a:t>
            </a:r>
            <a:endParaRPr kumimoji="1" lang="ja-JP" altLang="en-US" dirty="0">
              <a:solidFill>
                <a:schemeClr val="accent1"/>
              </a:solidFill>
            </a:endParaRPr>
          </a:p>
        </p:txBody>
      </p:sp>
      <p:cxnSp>
        <p:nvCxnSpPr>
          <p:cNvPr id="11" name="直線矢印コネクタ 10">
            <a:extLst>
              <a:ext uri="{FF2B5EF4-FFF2-40B4-BE49-F238E27FC236}">
                <a16:creationId xmlns:a16="http://schemas.microsoft.com/office/drawing/2014/main" id="{A0332C1C-8C18-4260-AF01-81DC48D8552C}"/>
              </a:ext>
            </a:extLst>
          </p:cNvPr>
          <p:cNvCxnSpPr>
            <a:stCxn id="8" idx="3"/>
            <a:endCxn id="22" idx="1"/>
          </p:cNvCxnSpPr>
          <p:nvPr/>
        </p:nvCxnSpPr>
        <p:spPr>
          <a:xfrm>
            <a:off x="7200900" y="4631662"/>
            <a:ext cx="525953" cy="0"/>
          </a:xfrm>
          <a:prstGeom prst="straightConnector1">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2155932926"/>
      </p:ext>
    </p:extLst>
  </p:cSld>
  <p:clrMapOvr>
    <a:masterClrMapping/>
  </p:clrMapOvr>
  <mc:AlternateContent xmlns:mc="http://schemas.openxmlformats.org/markup-compatibility/2006" xmlns:p14="http://schemas.microsoft.com/office/powerpoint/2010/main">
    <mc:Choice Requires="p14">
      <p:transition spd="slow" p14:dur="2000" advTm="22216"/>
    </mc:Choice>
    <mc:Fallback xmlns="">
      <p:transition spd="slow" advTm="22216"/>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843A24E-BAA0-41DF-A7C4-36C9DAB94AAB}"/>
              </a:ext>
            </a:extLst>
          </p:cNvPr>
          <p:cNvSpPr>
            <a:spLocks noGrp="1"/>
          </p:cNvSpPr>
          <p:nvPr>
            <p:ph type="title"/>
          </p:nvPr>
        </p:nvSpPr>
        <p:spPr/>
        <p:txBody>
          <a:bodyPr/>
          <a:lstStyle/>
          <a:p>
            <a:r>
              <a:rPr kumimoji="1" lang="ja-JP" altLang="en-US" dirty="0"/>
              <a:t>問題設定</a:t>
            </a:r>
          </a:p>
        </p:txBody>
      </p:sp>
      <p:sp>
        <p:nvSpPr>
          <p:cNvPr id="3" name="コンテンツ プレースホルダー 2">
            <a:extLst>
              <a:ext uri="{FF2B5EF4-FFF2-40B4-BE49-F238E27FC236}">
                <a16:creationId xmlns:a16="http://schemas.microsoft.com/office/drawing/2014/main" id="{3D0F9441-B6DC-40DE-9C19-A49296834B73}"/>
              </a:ext>
            </a:extLst>
          </p:cNvPr>
          <p:cNvSpPr>
            <a:spLocks noGrp="1"/>
          </p:cNvSpPr>
          <p:nvPr>
            <p:ph idx="1"/>
          </p:nvPr>
        </p:nvSpPr>
        <p:spPr/>
        <p:txBody>
          <a:bodyPr/>
          <a:lstStyle/>
          <a:p>
            <a:pPr lvl="1"/>
            <a:r>
              <a:rPr kumimoji="1" lang="ja-JP" altLang="en-US" dirty="0"/>
              <a:t>目的</a:t>
            </a:r>
            <a:endParaRPr kumimoji="1" lang="en-US" altLang="ja-JP" dirty="0"/>
          </a:p>
          <a:p>
            <a:pPr marL="566928" lvl="3" indent="0">
              <a:buNone/>
            </a:pPr>
            <a:r>
              <a:rPr kumimoji="1" lang="en-US" altLang="ja-JP" sz="3600" dirty="0"/>
              <a:t>DARTS</a:t>
            </a:r>
            <a:r>
              <a:rPr kumimoji="1" lang="ja-JP" altLang="en-US" sz="3600" dirty="0"/>
              <a:t>による柔軟な構造推定</a:t>
            </a:r>
            <a:endParaRPr kumimoji="1" lang="en-US" altLang="ja-JP" sz="3600" dirty="0"/>
          </a:p>
          <a:p>
            <a:pPr marL="201168" lvl="1" indent="0">
              <a:buNone/>
            </a:pPr>
            <a:endParaRPr kumimoji="1" lang="en-US" altLang="ja-JP" dirty="0"/>
          </a:p>
          <a:p>
            <a:pPr lvl="1"/>
            <a:r>
              <a:rPr lang="ja-JP" altLang="en-US" dirty="0"/>
              <a:t>問題</a:t>
            </a:r>
            <a:endParaRPr lang="en-US" altLang="ja-JP" dirty="0"/>
          </a:p>
          <a:p>
            <a:pPr marL="566928" lvl="3" indent="0">
              <a:buNone/>
            </a:pPr>
            <a:r>
              <a:rPr lang="en-US" altLang="ja-JP" sz="3600" dirty="0"/>
              <a:t>VGG19</a:t>
            </a:r>
            <a:r>
              <a:rPr lang="ja-JP" altLang="en-US" sz="3600" dirty="0"/>
              <a:t>の性能を向上させる</a:t>
            </a:r>
            <a:endParaRPr lang="en-US" altLang="ja-JP" sz="3600" dirty="0"/>
          </a:p>
          <a:p>
            <a:pPr marL="566928" lvl="3" indent="0">
              <a:buNone/>
            </a:pPr>
            <a:r>
              <a:rPr lang="ja-JP" altLang="en-US" sz="3600" b="1" dirty="0"/>
              <a:t>ショートカット位置の探索</a:t>
            </a:r>
            <a:endParaRPr lang="en-US" altLang="ja-JP" sz="3600" b="1" dirty="0"/>
          </a:p>
        </p:txBody>
      </p:sp>
      <p:sp>
        <p:nvSpPr>
          <p:cNvPr id="4" name="スライド番号プレースホルダー 3">
            <a:extLst>
              <a:ext uri="{FF2B5EF4-FFF2-40B4-BE49-F238E27FC236}">
                <a16:creationId xmlns:a16="http://schemas.microsoft.com/office/drawing/2014/main" id="{7EB821EC-1CAE-4AA9-B559-0B683C4E01FB}"/>
              </a:ext>
            </a:extLst>
          </p:cNvPr>
          <p:cNvSpPr>
            <a:spLocks noGrp="1"/>
          </p:cNvSpPr>
          <p:nvPr>
            <p:ph type="sldNum" sz="quarter" idx="12"/>
          </p:nvPr>
        </p:nvSpPr>
        <p:spPr/>
        <p:txBody>
          <a:bodyPr/>
          <a:lstStyle/>
          <a:p>
            <a:fld id="{304739FC-810C-4CDC-B60F-21F1951FBC64}" type="slidenum">
              <a:rPr kumimoji="1" lang="ja-JP" altLang="en-US" smtClean="0"/>
              <a:t>24</a:t>
            </a:fld>
            <a:endParaRPr kumimoji="1" lang="ja-JP" altLang="en-US"/>
          </a:p>
        </p:txBody>
      </p:sp>
    </p:spTree>
    <p:extLst>
      <p:ext uri="{BB962C8B-B14F-4D97-AF65-F5344CB8AC3E}">
        <p14:creationId xmlns:p14="http://schemas.microsoft.com/office/powerpoint/2010/main" val="3128396690"/>
      </p:ext>
    </p:extLst>
  </p:cSld>
  <p:clrMapOvr>
    <a:masterClrMapping/>
  </p:clrMapOvr>
  <mc:AlternateContent xmlns:mc="http://schemas.openxmlformats.org/markup-compatibility/2006" xmlns:p14="http://schemas.microsoft.com/office/powerpoint/2010/main">
    <mc:Choice Requires="p14">
      <p:transition spd="slow" p14:dur="2000" advTm="13232"/>
    </mc:Choice>
    <mc:Fallback xmlns="">
      <p:transition spd="slow" advTm="13232"/>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D51B4F9-C03D-4E72-A88B-60729FC379C7}"/>
              </a:ext>
            </a:extLst>
          </p:cNvPr>
          <p:cNvSpPr>
            <a:spLocks noGrp="1"/>
          </p:cNvSpPr>
          <p:nvPr>
            <p:ph type="title"/>
          </p:nvPr>
        </p:nvSpPr>
        <p:spPr/>
        <p:txBody>
          <a:bodyPr/>
          <a:lstStyle/>
          <a:p>
            <a:r>
              <a:rPr kumimoji="1" lang="ja-JP" altLang="en-US" dirty="0"/>
              <a:t>ショートカットの条件</a:t>
            </a: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9FE0C42D-899D-4C8E-A2F3-C6551E7CDD87}"/>
                  </a:ext>
                </a:extLst>
              </p:cNvPr>
              <p:cNvSpPr>
                <a:spLocks noGrp="1"/>
              </p:cNvSpPr>
              <p:nvPr>
                <p:ph idx="1"/>
              </p:nvPr>
            </p:nvSpPr>
            <p:spPr>
              <a:xfrm>
                <a:off x="822959" y="1661049"/>
                <a:ext cx="7959091" cy="4531925"/>
              </a:xfrm>
            </p:spPr>
            <p:txBody>
              <a:bodyPr>
                <a:normAutofit fontScale="92500" lnSpcReduction="20000"/>
              </a:bodyPr>
              <a:lstStyle/>
              <a:p>
                <a:pPr marL="331470" indent="-514350">
                  <a:buFont typeface="Wingdings" panose="05000000000000000000" pitchFamily="2" charset="2"/>
                  <a:buChar char="n"/>
                </a:pPr>
                <a:r>
                  <a:rPr lang="ja-JP" altLang="en-US" sz="2200" dirty="0"/>
                  <a:t>次元が同じ場合：</a:t>
                </a:r>
                <a:endParaRPr lang="en-US" altLang="ja-JP" sz="2200" dirty="0"/>
              </a:p>
              <a:p>
                <a:r>
                  <a:rPr lang="en-US" altLang="ja-JP" dirty="0"/>
                  <a:t>    </a:t>
                </a:r>
                <a:r>
                  <a:rPr lang="ja-JP" altLang="en-US" dirty="0"/>
                  <a:t>恒等関数</a:t>
                </a:r>
              </a:p>
              <a:p>
                <a:pPr marL="331470" indent="-514350">
                  <a:buFont typeface="Wingdings" panose="05000000000000000000" pitchFamily="2" charset="2"/>
                  <a:buChar char="n"/>
                </a:pPr>
                <a:r>
                  <a:rPr lang="ja-JP" altLang="en-US" sz="2200" dirty="0"/>
                  <a:t>チャンネル数が違う場合：</a:t>
                </a:r>
                <a:endParaRPr lang="en-US" altLang="ja-JP" sz="2200" dirty="0"/>
              </a:p>
              <a:p>
                <a:r>
                  <a:rPr lang="en-US" altLang="ja-JP" sz="3200" dirty="0"/>
                  <a:t>    Pointwise Convolution</a:t>
                </a:r>
              </a:p>
              <a:p>
                <a:pPr marL="331470" indent="-514350">
                  <a:buFont typeface="Wingdings" panose="05000000000000000000" pitchFamily="2" charset="2"/>
                  <a:buChar char="n"/>
                </a:pPr>
                <a:r>
                  <a:rPr lang="ja-JP" altLang="en-US" sz="2200" dirty="0"/>
                  <a:t>高さと幅が半分の場合：</a:t>
                </a:r>
                <a:endParaRPr lang="en-US" altLang="ja-JP" sz="2200" dirty="0"/>
              </a:p>
              <a:p>
                <a:r>
                  <a:rPr lang="en-US" altLang="ja-JP" sz="3200" dirty="0"/>
                  <a:t>    Factorized Reduce</a:t>
                </a:r>
              </a:p>
              <a:p>
                <a:pPr marL="331470" indent="-514350">
                  <a:buFont typeface="Wingdings" panose="05000000000000000000" pitchFamily="2" charset="2"/>
                  <a:buChar char="n"/>
                </a:pPr>
                <a:r>
                  <a:rPr lang="ja-JP" altLang="en-US" sz="2200" dirty="0"/>
                  <a:t>それ以外の場合：</a:t>
                </a:r>
                <a:endParaRPr lang="en-US" altLang="ja-JP" sz="2200" dirty="0"/>
              </a:p>
              <a:p>
                <a:r>
                  <a:rPr lang="en-US" altLang="ja-JP" sz="3200" dirty="0"/>
                  <a:t>    </a:t>
                </a:r>
                <a:r>
                  <a:rPr lang="ja-JP" altLang="en-US" sz="3200" dirty="0"/>
                  <a:t>ショートカットを定義しない</a:t>
                </a:r>
                <a:endParaRPr lang="en-US" altLang="ja-JP" sz="3200" dirty="0"/>
              </a:p>
              <a:p>
                <a:endParaRPr kumimoji="1" lang="en-US" altLang="ja-JP" dirty="0"/>
              </a:p>
              <a:p>
                <a:pPr marL="201168" lvl="1" indent="0">
                  <a:buNone/>
                </a:pPr>
                <a:r>
                  <a:rPr lang="ja-JP" altLang="en-US" dirty="0"/>
                  <a:t>探索空間：</a:t>
                </a:r>
                <a14:m>
                  <m:oMath xmlns:m="http://schemas.openxmlformats.org/officeDocument/2006/math">
                    <m:sSup>
                      <m:sSupPr>
                        <m:ctrlPr>
                          <a:rPr lang="en-US" altLang="ja-JP" b="0" i="1" smtClean="0">
                            <a:latin typeface="Cambria Math" panose="02040503050406030204" pitchFamily="18" charset="0"/>
                          </a:rPr>
                        </m:ctrlPr>
                      </m:sSupPr>
                      <m:e>
                        <m:r>
                          <a:rPr lang="en-US" altLang="ja-JP" b="0" i="1" smtClean="0">
                            <a:latin typeface="Cambria Math" panose="02040503050406030204" pitchFamily="18" charset="0"/>
                          </a:rPr>
                          <m:t>2</m:t>
                        </m:r>
                      </m:e>
                      <m:sup>
                        <m:r>
                          <a:rPr lang="en-US" altLang="ja-JP" b="0" i="1" smtClean="0">
                            <a:latin typeface="Cambria Math" panose="02040503050406030204" pitchFamily="18" charset="0"/>
                          </a:rPr>
                          <m:t>61</m:t>
                        </m:r>
                      </m:sup>
                    </m:sSup>
                  </m:oMath>
                </a14:m>
                <a:endParaRPr kumimoji="1" lang="ja-JP" altLang="en-US" dirty="0"/>
              </a:p>
            </p:txBody>
          </p:sp>
        </mc:Choice>
        <mc:Fallback xmlns="">
          <p:sp>
            <p:nvSpPr>
              <p:cNvPr id="3" name="コンテンツ プレースホルダー 2">
                <a:extLst>
                  <a:ext uri="{FF2B5EF4-FFF2-40B4-BE49-F238E27FC236}">
                    <a16:creationId xmlns:a16="http://schemas.microsoft.com/office/drawing/2014/main" id="{9FE0C42D-899D-4C8E-A2F3-C6551E7CDD87}"/>
                  </a:ext>
                </a:extLst>
              </p:cNvPr>
              <p:cNvSpPr>
                <a:spLocks noGrp="1" noRot="1" noChangeAspect="1" noMove="1" noResize="1" noEditPoints="1" noAdjustHandles="1" noChangeArrowheads="1" noChangeShapeType="1" noTextEdit="1"/>
              </p:cNvSpPr>
              <p:nvPr>
                <p:ph idx="1"/>
              </p:nvPr>
            </p:nvSpPr>
            <p:spPr>
              <a:xfrm>
                <a:off x="822959" y="1661049"/>
                <a:ext cx="7959091" cy="4531925"/>
              </a:xfrm>
              <a:blipFill>
                <a:blip r:embed="rId3"/>
                <a:stretch>
                  <a:fillRect l="-1838" t="-2419" b="-2285"/>
                </a:stretch>
              </a:blipFill>
            </p:spPr>
            <p:txBody>
              <a:bodyPr/>
              <a:lstStyle/>
              <a:p>
                <a:r>
                  <a:rPr lang="ja-JP" altLang="en-US">
                    <a:noFill/>
                  </a:rPr>
                  <a:t> </a:t>
                </a:r>
              </a:p>
            </p:txBody>
          </p:sp>
        </mc:Fallback>
      </mc:AlternateContent>
      <p:sp>
        <p:nvSpPr>
          <p:cNvPr id="4" name="スライド番号プレースホルダー 3">
            <a:extLst>
              <a:ext uri="{FF2B5EF4-FFF2-40B4-BE49-F238E27FC236}">
                <a16:creationId xmlns:a16="http://schemas.microsoft.com/office/drawing/2014/main" id="{A685BFC8-A892-4C9D-9EF2-BCF8D69038FE}"/>
              </a:ext>
            </a:extLst>
          </p:cNvPr>
          <p:cNvSpPr>
            <a:spLocks noGrp="1"/>
          </p:cNvSpPr>
          <p:nvPr>
            <p:ph type="sldNum" sz="quarter" idx="12"/>
          </p:nvPr>
        </p:nvSpPr>
        <p:spPr/>
        <p:txBody>
          <a:bodyPr/>
          <a:lstStyle/>
          <a:p>
            <a:fld id="{304739FC-810C-4CDC-B60F-21F1951FBC64}" type="slidenum">
              <a:rPr kumimoji="1" lang="ja-JP" altLang="en-US" smtClean="0"/>
              <a:t>25</a:t>
            </a:fld>
            <a:endParaRPr kumimoji="1" lang="ja-JP" altLang="en-US"/>
          </a:p>
        </p:txBody>
      </p:sp>
    </p:spTree>
    <p:extLst>
      <p:ext uri="{BB962C8B-B14F-4D97-AF65-F5344CB8AC3E}">
        <p14:creationId xmlns:p14="http://schemas.microsoft.com/office/powerpoint/2010/main" val="3552550135"/>
      </p:ext>
    </p:extLst>
  </p:cSld>
  <p:clrMapOvr>
    <a:masterClrMapping/>
  </p:clrMapOvr>
  <mc:AlternateContent xmlns:mc="http://schemas.openxmlformats.org/markup-compatibility/2006" xmlns:p14="http://schemas.microsoft.com/office/powerpoint/2010/main">
    <mc:Choice Requires="p14">
      <p:transition spd="slow" p14:dur="2000" advTm="58627"/>
    </mc:Choice>
    <mc:Fallback xmlns="">
      <p:transition spd="slow" advTm="58627"/>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D51B4F9-C03D-4E72-A88B-60729FC379C7}"/>
              </a:ext>
            </a:extLst>
          </p:cNvPr>
          <p:cNvSpPr>
            <a:spLocks noGrp="1"/>
          </p:cNvSpPr>
          <p:nvPr>
            <p:ph type="title"/>
          </p:nvPr>
        </p:nvSpPr>
        <p:spPr/>
        <p:txBody>
          <a:bodyPr/>
          <a:lstStyle/>
          <a:p>
            <a:r>
              <a:rPr kumimoji="1" lang="ja-JP" altLang="en-US" dirty="0"/>
              <a:t>ショートカットの条件</a:t>
            </a: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9FE0C42D-899D-4C8E-A2F3-C6551E7CDD87}"/>
                  </a:ext>
                </a:extLst>
              </p:cNvPr>
              <p:cNvSpPr>
                <a:spLocks noGrp="1"/>
              </p:cNvSpPr>
              <p:nvPr>
                <p:ph idx="1"/>
              </p:nvPr>
            </p:nvSpPr>
            <p:spPr>
              <a:xfrm>
                <a:off x="822959" y="1661049"/>
                <a:ext cx="7959091" cy="4531925"/>
              </a:xfrm>
            </p:spPr>
            <p:txBody>
              <a:bodyPr>
                <a:normAutofit fontScale="92500" lnSpcReduction="20000"/>
              </a:bodyPr>
              <a:lstStyle/>
              <a:p>
                <a:pPr marL="331470" indent="-514350">
                  <a:buFont typeface="Wingdings" panose="05000000000000000000" pitchFamily="2" charset="2"/>
                  <a:buChar char="n"/>
                </a:pPr>
                <a:r>
                  <a:rPr lang="ja-JP" altLang="en-US" sz="2200" dirty="0"/>
                  <a:t>次元が同じ場合：</a:t>
                </a:r>
                <a:endParaRPr lang="en-US" altLang="ja-JP" sz="2200" dirty="0"/>
              </a:p>
              <a:p>
                <a:r>
                  <a:rPr lang="en-US" altLang="ja-JP" dirty="0"/>
                  <a:t>    </a:t>
                </a:r>
                <a:r>
                  <a:rPr lang="ja-JP" altLang="en-US" dirty="0"/>
                  <a:t>恒等関数</a:t>
                </a:r>
              </a:p>
              <a:p>
                <a:pPr marL="331470" indent="-514350">
                  <a:buFont typeface="Wingdings" panose="05000000000000000000" pitchFamily="2" charset="2"/>
                  <a:buChar char="n"/>
                </a:pPr>
                <a:r>
                  <a:rPr lang="ja-JP" altLang="en-US" sz="2200" dirty="0"/>
                  <a:t>チャンネル数が違う場合：</a:t>
                </a:r>
                <a:endParaRPr lang="en-US" altLang="ja-JP" sz="2200" dirty="0"/>
              </a:p>
              <a:p>
                <a:r>
                  <a:rPr lang="en-US" altLang="ja-JP" sz="3200" dirty="0"/>
                  <a:t>    Pointwise Convolution</a:t>
                </a:r>
              </a:p>
              <a:p>
                <a:pPr marL="331470" indent="-514350">
                  <a:buFont typeface="Wingdings" panose="05000000000000000000" pitchFamily="2" charset="2"/>
                  <a:buChar char="n"/>
                </a:pPr>
                <a:r>
                  <a:rPr lang="ja-JP" altLang="en-US" sz="2200" dirty="0"/>
                  <a:t>高さと幅が半分の場合：</a:t>
                </a:r>
                <a:endParaRPr lang="en-US" altLang="ja-JP" sz="2200" dirty="0"/>
              </a:p>
              <a:p>
                <a:r>
                  <a:rPr lang="en-US" altLang="ja-JP" sz="3200" dirty="0"/>
                  <a:t>    Factorized Reduce</a:t>
                </a:r>
              </a:p>
              <a:p>
                <a:pPr marL="331470" indent="-514350">
                  <a:buFont typeface="Wingdings" panose="05000000000000000000" pitchFamily="2" charset="2"/>
                  <a:buChar char="n"/>
                </a:pPr>
                <a:r>
                  <a:rPr lang="ja-JP" altLang="en-US" sz="2200" dirty="0"/>
                  <a:t>それ以外の場合：</a:t>
                </a:r>
                <a:endParaRPr lang="en-US" altLang="ja-JP" sz="2200" dirty="0"/>
              </a:p>
              <a:p>
                <a:r>
                  <a:rPr lang="en-US" altLang="ja-JP" sz="3200" dirty="0"/>
                  <a:t>    </a:t>
                </a:r>
                <a:r>
                  <a:rPr lang="ja-JP" altLang="en-US" sz="3200" dirty="0"/>
                  <a:t>ショートカットを定義しない</a:t>
                </a:r>
                <a:endParaRPr lang="en-US" altLang="ja-JP" sz="3200" dirty="0"/>
              </a:p>
              <a:p>
                <a:endParaRPr kumimoji="1" lang="en-US" altLang="ja-JP" dirty="0"/>
              </a:p>
              <a:p>
                <a:pPr marL="201168" lvl="1" indent="0">
                  <a:buNone/>
                </a:pPr>
                <a:r>
                  <a:rPr lang="ja-JP" altLang="en-US" dirty="0"/>
                  <a:t>探索空間：</a:t>
                </a:r>
                <a14:m>
                  <m:oMath xmlns:m="http://schemas.openxmlformats.org/officeDocument/2006/math">
                    <m:sSup>
                      <m:sSupPr>
                        <m:ctrlPr>
                          <a:rPr lang="en-US" altLang="ja-JP" b="0" i="1" smtClean="0">
                            <a:latin typeface="Cambria Math" panose="02040503050406030204" pitchFamily="18" charset="0"/>
                          </a:rPr>
                        </m:ctrlPr>
                      </m:sSupPr>
                      <m:e>
                        <m:r>
                          <a:rPr lang="en-US" altLang="ja-JP" b="0" i="1" smtClean="0">
                            <a:latin typeface="Cambria Math" panose="02040503050406030204" pitchFamily="18" charset="0"/>
                          </a:rPr>
                          <m:t>2</m:t>
                        </m:r>
                      </m:e>
                      <m:sup>
                        <m:r>
                          <a:rPr lang="en-US" altLang="ja-JP" b="0" i="1" smtClean="0">
                            <a:latin typeface="Cambria Math" panose="02040503050406030204" pitchFamily="18" charset="0"/>
                          </a:rPr>
                          <m:t>61</m:t>
                        </m:r>
                      </m:sup>
                    </m:sSup>
                  </m:oMath>
                </a14:m>
                <a:endParaRPr kumimoji="1" lang="ja-JP" altLang="en-US" dirty="0"/>
              </a:p>
            </p:txBody>
          </p:sp>
        </mc:Choice>
        <mc:Fallback xmlns="">
          <p:sp>
            <p:nvSpPr>
              <p:cNvPr id="3" name="コンテンツ プレースホルダー 2">
                <a:extLst>
                  <a:ext uri="{FF2B5EF4-FFF2-40B4-BE49-F238E27FC236}">
                    <a16:creationId xmlns:a16="http://schemas.microsoft.com/office/drawing/2014/main" id="{9FE0C42D-899D-4C8E-A2F3-C6551E7CDD87}"/>
                  </a:ext>
                </a:extLst>
              </p:cNvPr>
              <p:cNvSpPr>
                <a:spLocks noGrp="1" noRot="1" noChangeAspect="1" noMove="1" noResize="1" noEditPoints="1" noAdjustHandles="1" noChangeArrowheads="1" noChangeShapeType="1" noTextEdit="1"/>
              </p:cNvSpPr>
              <p:nvPr>
                <p:ph idx="1"/>
              </p:nvPr>
            </p:nvSpPr>
            <p:spPr>
              <a:xfrm>
                <a:off x="822959" y="1661049"/>
                <a:ext cx="7959091" cy="4531925"/>
              </a:xfrm>
              <a:blipFill>
                <a:blip r:embed="rId2"/>
                <a:stretch>
                  <a:fillRect l="-1838" t="-2419" b="-2285"/>
                </a:stretch>
              </a:blipFill>
            </p:spPr>
            <p:txBody>
              <a:bodyPr/>
              <a:lstStyle/>
              <a:p>
                <a:r>
                  <a:rPr lang="ja-JP" altLang="en-US">
                    <a:noFill/>
                  </a:rPr>
                  <a:t> </a:t>
                </a:r>
              </a:p>
            </p:txBody>
          </p:sp>
        </mc:Fallback>
      </mc:AlternateContent>
      <p:sp>
        <p:nvSpPr>
          <p:cNvPr id="4" name="スライド番号プレースホルダー 3">
            <a:extLst>
              <a:ext uri="{FF2B5EF4-FFF2-40B4-BE49-F238E27FC236}">
                <a16:creationId xmlns:a16="http://schemas.microsoft.com/office/drawing/2014/main" id="{A685BFC8-A892-4C9D-9EF2-BCF8D69038FE}"/>
              </a:ext>
            </a:extLst>
          </p:cNvPr>
          <p:cNvSpPr>
            <a:spLocks noGrp="1"/>
          </p:cNvSpPr>
          <p:nvPr>
            <p:ph type="sldNum" sz="quarter" idx="12"/>
          </p:nvPr>
        </p:nvSpPr>
        <p:spPr/>
        <p:txBody>
          <a:bodyPr/>
          <a:lstStyle/>
          <a:p>
            <a:fld id="{304739FC-810C-4CDC-B60F-21F1951FBC64}" type="slidenum">
              <a:rPr kumimoji="1" lang="ja-JP" altLang="en-US" smtClean="0"/>
              <a:t>26</a:t>
            </a:fld>
            <a:endParaRPr kumimoji="1" lang="ja-JP" altLang="en-US"/>
          </a:p>
        </p:txBody>
      </p:sp>
      <p:sp>
        <p:nvSpPr>
          <p:cNvPr id="7" name="右大かっこ 6">
            <a:extLst>
              <a:ext uri="{FF2B5EF4-FFF2-40B4-BE49-F238E27FC236}">
                <a16:creationId xmlns:a16="http://schemas.microsoft.com/office/drawing/2014/main" id="{52FF1A81-E0C8-42E3-AD4C-05E1BE0CF23E}"/>
              </a:ext>
            </a:extLst>
          </p:cNvPr>
          <p:cNvSpPr/>
          <p:nvPr/>
        </p:nvSpPr>
        <p:spPr>
          <a:xfrm>
            <a:off x="6214961" y="1645809"/>
            <a:ext cx="124288" cy="2534714"/>
          </a:xfrm>
          <a:prstGeom prst="rightBracket">
            <a:avLst>
              <a:gd name="adj" fmla="val 0"/>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cxnSp>
        <p:nvCxnSpPr>
          <p:cNvPr id="9" name="直線コネクタ 8">
            <a:extLst>
              <a:ext uri="{FF2B5EF4-FFF2-40B4-BE49-F238E27FC236}">
                <a16:creationId xmlns:a16="http://schemas.microsoft.com/office/drawing/2014/main" id="{8330C2A9-CF5C-4CFA-9046-C3216FC7B1EF}"/>
              </a:ext>
            </a:extLst>
          </p:cNvPr>
          <p:cNvCxnSpPr>
            <a:cxnSpLocks/>
            <a:stCxn id="7" idx="2"/>
          </p:cNvCxnSpPr>
          <p:nvPr/>
        </p:nvCxnSpPr>
        <p:spPr>
          <a:xfrm>
            <a:off x="6339249" y="2913166"/>
            <a:ext cx="233641"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1" name="正方形/長方形 10">
            <a:extLst>
              <a:ext uri="{FF2B5EF4-FFF2-40B4-BE49-F238E27FC236}">
                <a16:creationId xmlns:a16="http://schemas.microsoft.com/office/drawing/2014/main" id="{D075D81B-F8E6-421C-88BA-766AF5C83215}"/>
              </a:ext>
            </a:extLst>
          </p:cNvPr>
          <p:cNvSpPr/>
          <p:nvPr/>
        </p:nvSpPr>
        <p:spPr>
          <a:xfrm>
            <a:off x="6667765" y="2620778"/>
            <a:ext cx="1515158" cy="584775"/>
          </a:xfrm>
          <a:prstGeom prst="rect">
            <a:avLst/>
          </a:prstGeom>
        </p:spPr>
        <p:txBody>
          <a:bodyPr wrap="none">
            <a:spAutoFit/>
          </a:bodyPr>
          <a:lstStyle/>
          <a:p>
            <a:r>
              <a:rPr kumimoji="1" lang="en-US" altLang="ja-JP" sz="3200" dirty="0">
                <a:solidFill>
                  <a:schemeClr val="accent1"/>
                </a:solidFill>
                <a:latin typeface="メイリオ" panose="020B0604030504040204" pitchFamily="50" charset="-128"/>
              </a:rPr>
              <a:t>61</a:t>
            </a:r>
            <a:r>
              <a:rPr kumimoji="1" lang="ja-JP" altLang="en-US" sz="3200" dirty="0">
                <a:solidFill>
                  <a:schemeClr val="accent1"/>
                </a:solidFill>
                <a:latin typeface="メイリオ" panose="020B0604030504040204" pitchFamily="50" charset="-128"/>
              </a:rPr>
              <a:t>箇所</a:t>
            </a:r>
            <a:endParaRPr lang="ja-JP" altLang="en-US" sz="1600" dirty="0">
              <a:solidFill>
                <a:schemeClr val="accent1"/>
              </a:solidFill>
            </a:endParaRPr>
          </a:p>
        </p:txBody>
      </p:sp>
    </p:spTree>
    <p:extLst>
      <p:ext uri="{BB962C8B-B14F-4D97-AF65-F5344CB8AC3E}">
        <p14:creationId xmlns:p14="http://schemas.microsoft.com/office/powerpoint/2010/main" val="1508986655"/>
      </p:ext>
    </p:extLst>
  </p:cSld>
  <p:clrMapOvr>
    <a:masterClrMapping/>
  </p:clrMapOvr>
  <mc:AlternateContent xmlns:mc="http://schemas.openxmlformats.org/markup-compatibility/2006" xmlns:p14="http://schemas.microsoft.com/office/powerpoint/2010/main">
    <mc:Choice Requires="p14">
      <p:transition spd="slow" p14:dur="2000" advTm="58627"/>
    </mc:Choice>
    <mc:Fallback xmlns="">
      <p:transition spd="slow" advTm="58627"/>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9A71CDC-97C2-465F-8B9B-AE9D55104F50}"/>
              </a:ext>
            </a:extLst>
          </p:cNvPr>
          <p:cNvSpPr>
            <a:spLocks noGrp="1"/>
          </p:cNvSpPr>
          <p:nvPr>
            <p:ph type="title"/>
          </p:nvPr>
        </p:nvSpPr>
        <p:spPr/>
        <p:txBody>
          <a:bodyPr/>
          <a:lstStyle/>
          <a:p>
            <a:r>
              <a:rPr kumimoji="1" lang="ja-JP" altLang="en-US" dirty="0"/>
              <a:t>発表の流れ</a:t>
            </a:r>
          </a:p>
        </p:txBody>
      </p:sp>
      <p:sp>
        <p:nvSpPr>
          <p:cNvPr id="3" name="コンテンツ プレースホルダー 2">
            <a:extLst>
              <a:ext uri="{FF2B5EF4-FFF2-40B4-BE49-F238E27FC236}">
                <a16:creationId xmlns:a16="http://schemas.microsoft.com/office/drawing/2014/main" id="{EA6F3566-9A84-4DED-A27B-A69CD8CF6C57}"/>
              </a:ext>
            </a:extLst>
          </p:cNvPr>
          <p:cNvSpPr>
            <a:spLocks noGrp="1"/>
          </p:cNvSpPr>
          <p:nvPr>
            <p:ph idx="1"/>
          </p:nvPr>
        </p:nvSpPr>
        <p:spPr>
          <a:xfrm>
            <a:off x="822959" y="1661049"/>
            <a:ext cx="7543801" cy="4531925"/>
          </a:xfrm>
        </p:spPr>
        <p:txBody>
          <a:bodyPr/>
          <a:lstStyle/>
          <a:p>
            <a:pPr marL="742950" indent="-742950">
              <a:buFont typeface="+mj-lt"/>
              <a:buAutoNum type="arabicPeriod"/>
            </a:pPr>
            <a:r>
              <a:rPr kumimoji="1" lang="ja-JP" altLang="en-US" dirty="0">
                <a:solidFill>
                  <a:schemeClr val="bg1">
                    <a:lumMod val="75000"/>
                  </a:schemeClr>
                </a:solidFill>
              </a:rPr>
              <a:t>はじめに</a:t>
            </a:r>
            <a:endParaRPr kumimoji="1" lang="en-US" altLang="ja-JP" dirty="0">
              <a:solidFill>
                <a:schemeClr val="bg1">
                  <a:lumMod val="75000"/>
                </a:schemeClr>
              </a:solidFill>
            </a:endParaRPr>
          </a:p>
          <a:p>
            <a:pPr marL="742950" indent="-742950">
              <a:buFont typeface="+mj-lt"/>
              <a:buAutoNum type="arabicPeriod"/>
            </a:pPr>
            <a:r>
              <a:rPr lang="ja-JP" altLang="en-US" dirty="0">
                <a:solidFill>
                  <a:schemeClr val="bg1">
                    <a:lumMod val="75000"/>
                  </a:schemeClr>
                </a:solidFill>
              </a:rPr>
              <a:t>要素技術</a:t>
            </a:r>
            <a:endParaRPr lang="en-US" altLang="ja-JP" dirty="0">
              <a:solidFill>
                <a:schemeClr val="bg1">
                  <a:lumMod val="75000"/>
                </a:schemeClr>
              </a:solidFill>
            </a:endParaRPr>
          </a:p>
          <a:p>
            <a:pPr marL="742950" indent="-742950">
              <a:buFont typeface="+mj-lt"/>
              <a:buAutoNum type="arabicPeriod"/>
            </a:pPr>
            <a:r>
              <a:rPr lang="ja-JP" altLang="en-US" dirty="0">
                <a:solidFill>
                  <a:schemeClr val="bg1">
                    <a:lumMod val="75000"/>
                  </a:schemeClr>
                </a:solidFill>
              </a:rPr>
              <a:t>問題設定</a:t>
            </a:r>
            <a:endParaRPr lang="en-US" altLang="ja-JP" dirty="0">
              <a:solidFill>
                <a:schemeClr val="bg1">
                  <a:lumMod val="75000"/>
                </a:schemeClr>
              </a:solidFill>
            </a:endParaRPr>
          </a:p>
          <a:p>
            <a:pPr marL="742950" indent="-742950">
              <a:buFont typeface="+mj-lt"/>
              <a:buAutoNum type="arabicPeriod"/>
            </a:pPr>
            <a:r>
              <a:rPr kumimoji="1" lang="ja-JP" altLang="en-US" dirty="0">
                <a:solidFill>
                  <a:schemeClr val="bg1">
                    <a:lumMod val="75000"/>
                  </a:schemeClr>
                </a:solidFill>
              </a:rPr>
              <a:t>手法１</a:t>
            </a:r>
            <a:endParaRPr kumimoji="1" lang="en-US" altLang="ja-JP" dirty="0">
              <a:solidFill>
                <a:schemeClr val="bg1">
                  <a:lumMod val="75000"/>
                </a:schemeClr>
              </a:solidFill>
            </a:endParaRPr>
          </a:p>
          <a:p>
            <a:pPr marL="742950" indent="-742950">
              <a:buFont typeface="+mj-lt"/>
              <a:buAutoNum type="arabicPeriod"/>
            </a:pPr>
            <a:r>
              <a:rPr lang="ja-JP" altLang="en-US" dirty="0"/>
              <a:t>手法２</a:t>
            </a:r>
            <a:r>
              <a:rPr lang="en-US" altLang="ja-JP" dirty="0"/>
              <a:t>(GA)</a:t>
            </a:r>
          </a:p>
          <a:p>
            <a:pPr marL="742950" indent="-742950">
              <a:buFont typeface="+mj-lt"/>
              <a:buAutoNum type="arabicPeriod"/>
            </a:pPr>
            <a:r>
              <a:rPr kumimoji="1" lang="ja-JP" altLang="en-US" dirty="0">
                <a:solidFill>
                  <a:schemeClr val="bg1">
                    <a:lumMod val="75000"/>
                  </a:schemeClr>
                </a:solidFill>
              </a:rPr>
              <a:t>まとめと今後の課題</a:t>
            </a:r>
          </a:p>
        </p:txBody>
      </p:sp>
      <p:sp>
        <p:nvSpPr>
          <p:cNvPr id="4" name="スライド番号プレースホルダー 3">
            <a:extLst>
              <a:ext uri="{FF2B5EF4-FFF2-40B4-BE49-F238E27FC236}">
                <a16:creationId xmlns:a16="http://schemas.microsoft.com/office/drawing/2014/main" id="{35C788A5-E800-4B67-8212-144F12E0C41A}"/>
              </a:ext>
            </a:extLst>
          </p:cNvPr>
          <p:cNvSpPr>
            <a:spLocks noGrp="1"/>
          </p:cNvSpPr>
          <p:nvPr>
            <p:ph type="sldNum" sz="quarter" idx="12"/>
          </p:nvPr>
        </p:nvSpPr>
        <p:spPr/>
        <p:txBody>
          <a:bodyPr/>
          <a:lstStyle/>
          <a:p>
            <a:fld id="{304739FC-810C-4CDC-B60F-21F1951FBC64}" type="slidenum">
              <a:rPr kumimoji="1" lang="ja-JP" altLang="en-US" smtClean="0"/>
              <a:t>27</a:t>
            </a:fld>
            <a:endParaRPr kumimoji="1" lang="ja-JP" altLang="en-US"/>
          </a:p>
        </p:txBody>
      </p:sp>
    </p:spTree>
    <p:extLst>
      <p:ext uri="{BB962C8B-B14F-4D97-AF65-F5344CB8AC3E}">
        <p14:creationId xmlns:p14="http://schemas.microsoft.com/office/powerpoint/2010/main" val="2304643826"/>
      </p:ext>
    </p:extLst>
  </p:cSld>
  <p:clrMapOvr>
    <a:masterClrMapping/>
  </p:clrMapOvr>
  <mc:AlternateContent xmlns:mc="http://schemas.openxmlformats.org/markup-compatibility/2006" xmlns:p14="http://schemas.microsoft.com/office/powerpoint/2010/main">
    <mc:Choice Requires="p14">
      <p:transition spd="slow" p14:dur="2000" advTm="2755"/>
    </mc:Choice>
    <mc:Fallback xmlns="">
      <p:transition spd="slow" advTm="2755"/>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46ABB39-F0C4-4941-8AC3-45B843579753}"/>
              </a:ext>
            </a:extLst>
          </p:cNvPr>
          <p:cNvSpPr>
            <a:spLocks noGrp="1"/>
          </p:cNvSpPr>
          <p:nvPr>
            <p:ph type="title"/>
          </p:nvPr>
        </p:nvSpPr>
        <p:spPr/>
        <p:txBody>
          <a:bodyPr/>
          <a:lstStyle/>
          <a:p>
            <a:r>
              <a:rPr kumimoji="1" lang="ja-JP" altLang="en-US" dirty="0"/>
              <a:t>実験</a:t>
            </a:r>
            <a:r>
              <a:rPr kumimoji="1" lang="en-US" altLang="ja-JP" dirty="0"/>
              <a:t>2 </a:t>
            </a:r>
            <a:r>
              <a:rPr kumimoji="1" lang="ja-JP" altLang="en-US" dirty="0"/>
              <a:t>： 提案手法</a:t>
            </a: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16CD0B30-B81C-48A7-AD69-55ECEFD9088C}"/>
                  </a:ext>
                </a:extLst>
              </p:cNvPr>
              <p:cNvSpPr>
                <a:spLocks noGrp="1"/>
              </p:cNvSpPr>
              <p:nvPr>
                <p:ph idx="1"/>
              </p:nvPr>
            </p:nvSpPr>
            <p:spPr>
              <a:xfrm>
                <a:off x="822959" y="1661049"/>
                <a:ext cx="8073391" cy="4531925"/>
              </a:xfrm>
            </p:spPr>
            <p:txBody>
              <a:bodyPr>
                <a:normAutofit/>
              </a:bodyPr>
              <a:lstStyle/>
              <a:p>
                <a:r>
                  <a:rPr lang="ja-JP" altLang="en-US" sz="4000" dirty="0"/>
                  <a:t>遺伝的アルゴリズムを導入</a:t>
                </a:r>
                <a:endParaRPr lang="en-US" altLang="ja-JP" sz="4000" dirty="0"/>
              </a:p>
              <a:p>
                <a:pPr marL="571500" indent="-571500">
                  <a:lnSpc>
                    <a:spcPct val="150000"/>
                  </a:lnSpc>
                  <a:buFont typeface="Wingdings" panose="05000000000000000000" pitchFamily="2" charset="2"/>
                  <a:buChar char="n"/>
                </a:pPr>
                <a:r>
                  <a:rPr lang="ja-JP" altLang="en-US" dirty="0"/>
                  <a:t>個体表現を</a:t>
                </a:r>
                <a14:m>
                  <m:oMath xmlns:m="http://schemas.openxmlformats.org/officeDocument/2006/math">
                    <m:r>
                      <a:rPr lang="ja-JP" altLang="en-US" i="1" dirty="0" smtClean="0">
                        <a:latin typeface="Cambria Math" panose="02040503050406030204" pitchFamily="18" charset="0"/>
                      </a:rPr>
                      <m:t> </m:t>
                    </m:r>
                    <m:r>
                      <a:rPr lang="en-US" altLang="ja-JP" i="1" dirty="0">
                        <a:latin typeface="Cambria Math" panose="02040503050406030204" pitchFamily="18" charset="0"/>
                      </a:rPr>
                      <m:t>𝛼</m:t>
                    </m:r>
                    <m:r>
                      <a:rPr lang="en-US" altLang="ja-JP" i="1" dirty="0">
                        <a:latin typeface="Cambria Math" panose="02040503050406030204" pitchFamily="18" charset="0"/>
                      </a:rPr>
                      <m:t> </m:t>
                    </m:r>
                  </m:oMath>
                </a14:m>
                <a:endParaRPr lang="en-US" altLang="ja-JP" dirty="0"/>
              </a:p>
              <a:p>
                <a:pPr marL="571500" indent="-571500">
                  <a:buFont typeface="Wingdings" panose="05000000000000000000" pitchFamily="2" charset="2"/>
                  <a:buChar char="n"/>
                </a:pPr>
                <a:r>
                  <a:rPr lang="ja-JP" altLang="en-US" dirty="0"/>
                  <a:t>アーキテクチャの多様性を維持     安定的な学習</a:t>
                </a:r>
                <a:endParaRPr lang="en-US" altLang="ja-JP" dirty="0"/>
              </a:p>
            </p:txBody>
          </p:sp>
        </mc:Choice>
        <mc:Fallback xmlns="">
          <p:sp>
            <p:nvSpPr>
              <p:cNvPr id="3" name="コンテンツ プレースホルダー 2">
                <a:extLst>
                  <a:ext uri="{FF2B5EF4-FFF2-40B4-BE49-F238E27FC236}">
                    <a16:creationId xmlns:a16="http://schemas.microsoft.com/office/drawing/2014/main" id="{16CD0B30-B81C-48A7-AD69-55ECEFD9088C}"/>
                  </a:ext>
                </a:extLst>
              </p:cNvPr>
              <p:cNvSpPr>
                <a:spLocks noGrp="1" noRot="1" noChangeAspect="1" noMove="1" noResize="1" noEditPoints="1" noAdjustHandles="1" noChangeArrowheads="1" noChangeShapeType="1" noTextEdit="1"/>
              </p:cNvSpPr>
              <p:nvPr>
                <p:ph idx="1"/>
              </p:nvPr>
            </p:nvSpPr>
            <p:spPr>
              <a:xfrm>
                <a:off x="822959" y="1661049"/>
                <a:ext cx="8073391" cy="4531925"/>
              </a:xfrm>
              <a:blipFill>
                <a:blip r:embed="rId3"/>
                <a:stretch>
                  <a:fillRect l="-3776" t="-3360"/>
                </a:stretch>
              </a:blipFill>
            </p:spPr>
            <p:txBody>
              <a:bodyPr/>
              <a:lstStyle/>
              <a:p>
                <a:r>
                  <a:rPr lang="ja-JP" altLang="en-US">
                    <a:noFill/>
                  </a:rPr>
                  <a:t> </a:t>
                </a:r>
              </a:p>
            </p:txBody>
          </p:sp>
        </mc:Fallback>
      </mc:AlternateContent>
      <p:sp>
        <p:nvSpPr>
          <p:cNvPr id="4" name="スライド番号プレースホルダー 3">
            <a:extLst>
              <a:ext uri="{FF2B5EF4-FFF2-40B4-BE49-F238E27FC236}">
                <a16:creationId xmlns:a16="http://schemas.microsoft.com/office/drawing/2014/main" id="{0B3C2E9D-0858-4A34-8898-41EF151E398D}"/>
              </a:ext>
            </a:extLst>
          </p:cNvPr>
          <p:cNvSpPr>
            <a:spLocks noGrp="1"/>
          </p:cNvSpPr>
          <p:nvPr>
            <p:ph type="sldNum" sz="quarter" idx="12"/>
          </p:nvPr>
        </p:nvSpPr>
        <p:spPr/>
        <p:txBody>
          <a:bodyPr/>
          <a:lstStyle/>
          <a:p>
            <a:fld id="{304739FC-810C-4CDC-B60F-21F1951FBC64}" type="slidenum">
              <a:rPr kumimoji="1" lang="ja-JP" altLang="en-US" smtClean="0"/>
              <a:t>28</a:t>
            </a:fld>
            <a:endParaRPr kumimoji="1" lang="ja-JP" altLang="en-US"/>
          </a:p>
        </p:txBody>
      </p:sp>
      <p:pic>
        <p:nvPicPr>
          <p:cNvPr id="6" name="図 5">
            <a:extLst>
              <a:ext uri="{FF2B5EF4-FFF2-40B4-BE49-F238E27FC236}">
                <a16:creationId xmlns:a16="http://schemas.microsoft.com/office/drawing/2014/main" id="{391F3A48-90C9-4FBA-A21E-F5DCE1DAFF4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10046" y="3900438"/>
            <a:ext cx="3056714" cy="2292536"/>
          </a:xfrm>
          <a:prstGeom prst="rect">
            <a:avLst/>
          </a:prstGeom>
        </p:spPr>
      </p:pic>
    </p:spTree>
    <p:extLst>
      <p:ext uri="{BB962C8B-B14F-4D97-AF65-F5344CB8AC3E}">
        <p14:creationId xmlns:p14="http://schemas.microsoft.com/office/powerpoint/2010/main" val="3583239127"/>
      </p:ext>
    </p:extLst>
  </p:cSld>
  <p:clrMapOvr>
    <a:masterClrMapping/>
  </p:clrMapOvr>
  <mc:AlternateContent xmlns:mc="http://schemas.openxmlformats.org/markup-compatibility/2006" xmlns:p14="http://schemas.microsoft.com/office/powerpoint/2010/main">
    <mc:Choice Requires="p14">
      <p:transition spd="slow" p14:dur="2000" advTm="18083"/>
    </mc:Choice>
    <mc:Fallback xmlns="">
      <p:transition spd="slow" advTm="18083"/>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46ABB39-F0C4-4941-8AC3-45B843579753}"/>
              </a:ext>
            </a:extLst>
          </p:cNvPr>
          <p:cNvSpPr>
            <a:spLocks noGrp="1"/>
          </p:cNvSpPr>
          <p:nvPr>
            <p:ph type="title"/>
          </p:nvPr>
        </p:nvSpPr>
        <p:spPr/>
        <p:txBody>
          <a:bodyPr/>
          <a:lstStyle/>
          <a:p>
            <a:r>
              <a:rPr kumimoji="1" lang="ja-JP" altLang="en-US" dirty="0"/>
              <a:t>実験</a:t>
            </a:r>
            <a:r>
              <a:rPr kumimoji="1" lang="en-US" altLang="ja-JP" dirty="0"/>
              <a:t>2 </a:t>
            </a:r>
            <a:r>
              <a:rPr kumimoji="1" lang="ja-JP" altLang="en-US" dirty="0"/>
              <a:t>： 提案手法</a:t>
            </a:r>
          </a:p>
        </p:txBody>
      </p:sp>
      <p:sp>
        <p:nvSpPr>
          <p:cNvPr id="3" name="コンテンツ プレースホルダー 2">
            <a:extLst>
              <a:ext uri="{FF2B5EF4-FFF2-40B4-BE49-F238E27FC236}">
                <a16:creationId xmlns:a16="http://schemas.microsoft.com/office/drawing/2014/main" id="{16CD0B30-B81C-48A7-AD69-55ECEFD9088C}"/>
              </a:ext>
            </a:extLst>
          </p:cNvPr>
          <p:cNvSpPr>
            <a:spLocks noGrp="1"/>
          </p:cNvSpPr>
          <p:nvPr>
            <p:ph idx="1"/>
          </p:nvPr>
        </p:nvSpPr>
        <p:spPr>
          <a:xfrm>
            <a:off x="822959" y="1661050"/>
            <a:ext cx="7543801" cy="939276"/>
          </a:xfrm>
        </p:spPr>
        <p:txBody>
          <a:bodyPr>
            <a:normAutofit/>
          </a:bodyPr>
          <a:lstStyle/>
          <a:p>
            <a:r>
              <a:rPr lang="ja-JP" altLang="en-US" sz="4000" dirty="0"/>
              <a:t>遺伝的アルゴリズムを導入</a:t>
            </a:r>
            <a:endParaRPr lang="en-US" altLang="ja-JP" sz="4000" dirty="0"/>
          </a:p>
        </p:txBody>
      </p:sp>
      <p:sp>
        <p:nvSpPr>
          <p:cNvPr id="4" name="スライド番号プレースホルダー 3">
            <a:extLst>
              <a:ext uri="{FF2B5EF4-FFF2-40B4-BE49-F238E27FC236}">
                <a16:creationId xmlns:a16="http://schemas.microsoft.com/office/drawing/2014/main" id="{0B3C2E9D-0858-4A34-8898-41EF151E398D}"/>
              </a:ext>
            </a:extLst>
          </p:cNvPr>
          <p:cNvSpPr>
            <a:spLocks noGrp="1"/>
          </p:cNvSpPr>
          <p:nvPr>
            <p:ph type="sldNum" sz="quarter" idx="12"/>
          </p:nvPr>
        </p:nvSpPr>
        <p:spPr/>
        <p:txBody>
          <a:bodyPr/>
          <a:lstStyle/>
          <a:p>
            <a:fld id="{304739FC-810C-4CDC-B60F-21F1951FBC64}" type="slidenum">
              <a:rPr kumimoji="1" lang="ja-JP" altLang="en-US" smtClean="0"/>
              <a:t>29</a:t>
            </a:fld>
            <a:endParaRPr kumimoji="1" lang="ja-JP" altLang="en-US"/>
          </a:p>
        </p:txBody>
      </p:sp>
      <mc:AlternateContent xmlns:mc="http://schemas.openxmlformats.org/markup-compatibility/2006" xmlns:a14="http://schemas.microsoft.com/office/drawing/2010/main">
        <mc:Choice Requires="a14">
          <p:sp>
            <p:nvSpPr>
              <p:cNvPr id="5" name="正方形/長方形 4">
                <a:extLst>
                  <a:ext uri="{FF2B5EF4-FFF2-40B4-BE49-F238E27FC236}">
                    <a16:creationId xmlns:a16="http://schemas.microsoft.com/office/drawing/2014/main" id="{8F068D69-6947-42BD-8F2A-05D6AAAB1BD2}"/>
                  </a:ext>
                </a:extLst>
              </p:cNvPr>
              <p:cNvSpPr/>
              <p:nvPr/>
            </p:nvSpPr>
            <p:spPr>
              <a:xfrm>
                <a:off x="1581150" y="4267200"/>
                <a:ext cx="1676400" cy="14382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kumimoji="1" lang="en-US" altLang="ja-JP" sz="3600" b="0" i="1" smtClean="0">
                          <a:latin typeface="Cambria Math" panose="02040503050406030204" pitchFamily="18" charset="0"/>
                        </a:rPr>
                        <m:t>  </m:t>
                      </m:r>
                      <m:r>
                        <a:rPr kumimoji="1" lang="en-US" altLang="ja-JP" sz="3600" b="0" i="1" smtClean="0">
                          <a:latin typeface="Cambria Math" panose="02040503050406030204" pitchFamily="18" charset="0"/>
                        </a:rPr>
                        <m:t>𝑤</m:t>
                      </m:r>
                      <m:r>
                        <a:rPr kumimoji="1" lang="en-US" altLang="ja-JP" sz="3600" b="0" i="1" smtClean="0">
                          <a:latin typeface="Cambria Math" panose="02040503050406030204" pitchFamily="18" charset="0"/>
                        </a:rPr>
                        <m:t> </m:t>
                      </m:r>
                    </m:oMath>
                  </m:oMathPara>
                </a14:m>
                <a:endParaRPr kumimoji="1" lang="ja-JP" altLang="en-US" sz="3600" dirty="0"/>
              </a:p>
            </p:txBody>
          </p:sp>
        </mc:Choice>
        <mc:Fallback xmlns="">
          <p:sp>
            <p:nvSpPr>
              <p:cNvPr id="5" name="正方形/長方形 4">
                <a:extLst>
                  <a:ext uri="{FF2B5EF4-FFF2-40B4-BE49-F238E27FC236}">
                    <a16:creationId xmlns:a16="http://schemas.microsoft.com/office/drawing/2014/main" id="{8F068D69-6947-42BD-8F2A-05D6AAAB1BD2}"/>
                  </a:ext>
                </a:extLst>
              </p:cNvPr>
              <p:cNvSpPr>
                <a:spLocks noRot="1" noChangeAspect="1" noMove="1" noResize="1" noEditPoints="1" noAdjustHandles="1" noChangeArrowheads="1" noChangeShapeType="1" noTextEdit="1"/>
              </p:cNvSpPr>
              <p:nvPr/>
            </p:nvSpPr>
            <p:spPr>
              <a:xfrm>
                <a:off x="1581150" y="4267200"/>
                <a:ext cx="1676400" cy="1438276"/>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正方形/長方形 5">
                <a:extLst>
                  <a:ext uri="{FF2B5EF4-FFF2-40B4-BE49-F238E27FC236}">
                    <a16:creationId xmlns:a16="http://schemas.microsoft.com/office/drawing/2014/main" id="{8F598C88-CFAC-4789-9150-AADA4C4008CE}"/>
                  </a:ext>
                </a:extLst>
              </p:cNvPr>
              <p:cNvSpPr/>
              <p:nvPr/>
            </p:nvSpPr>
            <p:spPr>
              <a:xfrm>
                <a:off x="1571625" y="3276601"/>
                <a:ext cx="1676400" cy="695324"/>
              </a:xfrm>
              <a:prstGeom prst="rect">
                <a:avLst/>
              </a:prstGeom>
              <a:ln>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kumimoji="1" lang="en-US" altLang="ja-JP" sz="2800" b="0" i="1" smtClean="0">
                          <a:solidFill>
                            <a:schemeClr val="accent1"/>
                          </a:solidFill>
                          <a:latin typeface="Cambria Math" panose="02040503050406030204" pitchFamily="18" charset="0"/>
                        </a:rPr>
                        <m:t> </m:t>
                      </m:r>
                      <m:r>
                        <a:rPr kumimoji="1" lang="en-US" altLang="ja-JP" sz="2800" b="0" i="1" smtClean="0">
                          <a:solidFill>
                            <a:schemeClr val="accent1"/>
                          </a:solidFill>
                          <a:latin typeface="Cambria Math" panose="02040503050406030204" pitchFamily="18" charset="0"/>
                        </a:rPr>
                        <m:t>𝛼</m:t>
                      </m:r>
                    </m:oMath>
                  </m:oMathPara>
                </a14:m>
                <a:endParaRPr kumimoji="1" lang="ja-JP" altLang="en-US" sz="2800" dirty="0">
                  <a:solidFill>
                    <a:schemeClr val="accent1"/>
                  </a:solidFill>
                </a:endParaRPr>
              </a:p>
            </p:txBody>
          </p:sp>
        </mc:Choice>
        <mc:Fallback xmlns="">
          <p:sp>
            <p:nvSpPr>
              <p:cNvPr id="6" name="正方形/長方形 5">
                <a:extLst>
                  <a:ext uri="{FF2B5EF4-FFF2-40B4-BE49-F238E27FC236}">
                    <a16:creationId xmlns:a16="http://schemas.microsoft.com/office/drawing/2014/main" id="{8F598C88-CFAC-4789-9150-AADA4C4008CE}"/>
                  </a:ext>
                </a:extLst>
              </p:cNvPr>
              <p:cNvSpPr>
                <a:spLocks noRot="1" noChangeAspect="1" noMove="1" noResize="1" noEditPoints="1" noAdjustHandles="1" noChangeArrowheads="1" noChangeShapeType="1" noTextEdit="1"/>
              </p:cNvSpPr>
              <p:nvPr/>
            </p:nvSpPr>
            <p:spPr>
              <a:xfrm>
                <a:off x="1571625" y="3276601"/>
                <a:ext cx="1676400" cy="695324"/>
              </a:xfrm>
              <a:prstGeom prst="rect">
                <a:avLst/>
              </a:prstGeom>
              <a:blipFill>
                <a:blip r:embed="rId4"/>
                <a:stretch>
                  <a:fillRect/>
                </a:stretch>
              </a:blipFill>
              <a:ln>
                <a:prstDash val="sysDash"/>
              </a:ln>
            </p:spPr>
            <p:txBody>
              <a:bodyPr/>
              <a:lstStyle/>
              <a:p>
                <a:r>
                  <a:rPr lang="ja-JP" altLang="en-US">
                    <a:noFill/>
                  </a:rPr>
                  <a:t> </a:t>
                </a:r>
              </a:p>
            </p:txBody>
          </p:sp>
        </mc:Fallback>
      </mc:AlternateContent>
      <p:sp>
        <p:nvSpPr>
          <p:cNvPr id="7" name="正方形/長方形 6">
            <a:extLst>
              <a:ext uri="{FF2B5EF4-FFF2-40B4-BE49-F238E27FC236}">
                <a16:creationId xmlns:a16="http://schemas.microsoft.com/office/drawing/2014/main" id="{2E5521CB-477F-415F-9BA3-7B15C2944564}"/>
              </a:ext>
            </a:extLst>
          </p:cNvPr>
          <p:cNvSpPr/>
          <p:nvPr/>
        </p:nvSpPr>
        <p:spPr>
          <a:xfrm>
            <a:off x="1114425" y="2762251"/>
            <a:ext cx="2562225" cy="3209925"/>
          </a:xfrm>
          <a:prstGeom prst="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4A801F11-072B-4F19-88AE-9E8CE260CC2C}"/>
              </a:ext>
            </a:extLst>
          </p:cNvPr>
          <p:cNvSpPr/>
          <p:nvPr/>
        </p:nvSpPr>
        <p:spPr>
          <a:xfrm>
            <a:off x="1733550" y="2628901"/>
            <a:ext cx="1352550" cy="3524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DARTS</a:t>
            </a:r>
            <a:endParaRPr kumimoji="1" lang="ja-JP" altLang="en-US" dirty="0"/>
          </a:p>
        </p:txBody>
      </p:sp>
      <p:sp>
        <p:nvSpPr>
          <p:cNvPr id="9" name="正方形/長方形 8">
            <a:extLst>
              <a:ext uri="{FF2B5EF4-FFF2-40B4-BE49-F238E27FC236}">
                <a16:creationId xmlns:a16="http://schemas.microsoft.com/office/drawing/2014/main" id="{F5452FC6-1BB1-48CB-96DE-8B75D8851782}"/>
              </a:ext>
            </a:extLst>
          </p:cNvPr>
          <p:cNvSpPr/>
          <p:nvPr/>
        </p:nvSpPr>
        <p:spPr>
          <a:xfrm>
            <a:off x="4776789" y="2762250"/>
            <a:ext cx="3589971" cy="3209925"/>
          </a:xfrm>
          <a:prstGeom prst="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
        <p:nvSpPr>
          <p:cNvPr id="10" name="正方形/長方形 9">
            <a:extLst>
              <a:ext uri="{FF2B5EF4-FFF2-40B4-BE49-F238E27FC236}">
                <a16:creationId xmlns:a16="http://schemas.microsoft.com/office/drawing/2014/main" id="{4A38DEEA-308D-44B2-8948-0AD4AD6A9354}"/>
              </a:ext>
            </a:extLst>
          </p:cNvPr>
          <p:cNvSpPr/>
          <p:nvPr/>
        </p:nvSpPr>
        <p:spPr>
          <a:xfrm>
            <a:off x="5714524" y="2586037"/>
            <a:ext cx="1714500" cy="352425"/>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kumimoji="1" lang="en-US" altLang="ja-JP" dirty="0"/>
              <a:t>Population</a:t>
            </a:r>
            <a:endParaRPr kumimoji="1" lang="ja-JP" altLang="en-US" dirty="0"/>
          </a:p>
        </p:txBody>
      </p:sp>
      <mc:AlternateContent xmlns:mc="http://schemas.openxmlformats.org/markup-compatibility/2006" xmlns:a14="http://schemas.microsoft.com/office/drawing/2010/main">
        <mc:Choice Requires="a14">
          <p:sp>
            <p:nvSpPr>
              <p:cNvPr id="11" name="正方形/長方形 10">
                <a:extLst>
                  <a:ext uri="{FF2B5EF4-FFF2-40B4-BE49-F238E27FC236}">
                    <a16:creationId xmlns:a16="http://schemas.microsoft.com/office/drawing/2014/main" id="{3BD7EB98-C2F8-4945-A0E1-1A26A6A3D996}"/>
                  </a:ext>
                </a:extLst>
              </p:cNvPr>
              <p:cNvSpPr/>
              <p:nvPr/>
            </p:nvSpPr>
            <p:spPr>
              <a:xfrm>
                <a:off x="5002769" y="3276601"/>
                <a:ext cx="895350" cy="695324"/>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kumimoji="1" lang="en-US" altLang="ja-JP" sz="2800" b="0" i="1" smtClean="0">
                          <a:solidFill>
                            <a:schemeClr val="accent1"/>
                          </a:solidFill>
                          <a:latin typeface="Cambria Math" panose="02040503050406030204" pitchFamily="18" charset="0"/>
                        </a:rPr>
                        <m:t> </m:t>
                      </m:r>
                      <m:r>
                        <a:rPr kumimoji="1" lang="en-US" altLang="ja-JP" sz="2800" b="0" i="1" smtClean="0">
                          <a:solidFill>
                            <a:schemeClr val="accent1"/>
                          </a:solidFill>
                          <a:latin typeface="Cambria Math" panose="02040503050406030204" pitchFamily="18" charset="0"/>
                        </a:rPr>
                        <m:t>𝛼</m:t>
                      </m:r>
                    </m:oMath>
                  </m:oMathPara>
                </a14:m>
                <a:endParaRPr kumimoji="1" lang="ja-JP" altLang="en-US" sz="2800" dirty="0">
                  <a:solidFill>
                    <a:schemeClr val="accent1"/>
                  </a:solidFill>
                </a:endParaRPr>
              </a:p>
            </p:txBody>
          </p:sp>
        </mc:Choice>
        <mc:Fallback xmlns="">
          <p:sp>
            <p:nvSpPr>
              <p:cNvPr id="11" name="正方形/長方形 10">
                <a:extLst>
                  <a:ext uri="{FF2B5EF4-FFF2-40B4-BE49-F238E27FC236}">
                    <a16:creationId xmlns:a16="http://schemas.microsoft.com/office/drawing/2014/main" id="{3BD7EB98-C2F8-4945-A0E1-1A26A6A3D996}"/>
                  </a:ext>
                </a:extLst>
              </p:cNvPr>
              <p:cNvSpPr>
                <a:spLocks noRot="1" noChangeAspect="1" noMove="1" noResize="1" noEditPoints="1" noAdjustHandles="1" noChangeArrowheads="1" noChangeShapeType="1" noTextEdit="1"/>
              </p:cNvSpPr>
              <p:nvPr/>
            </p:nvSpPr>
            <p:spPr>
              <a:xfrm>
                <a:off x="5002769" y="3276601"/>
                <a:ext cx="895350" cy="695324"/>
              </a:xfrm>
              <a:prstGeom prst="rect">
                <a:avLst/>
              </a:prstGeom>
              <a:blipFill>
                <a:blip r:embed="rId5"/>
                <a:stretch>
                  <a:fillRect/>
                </a:stretch>
              </a:blip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 name="正方形/長方形 11">
                <a:extLst>
                  <a:ext uri="{FF2B5EF4-FFF2-40B4-BE49-F238E27FC236}">
                    <a16:creationId xmlns:a16="http://schemas.microsoft.com/office/drawing/2014/main" id="{3755722A-8BAD-45A7-85DE-E908F3FEB63D}"/>
                  </a:ext>
                </a:extLst>
              </p:cNvPr>
              <p:cNvSpPr/>
              <p:nvPr/>
            </p:nvSpPr>
            <p:spPr>
              <a:xfrm>
                <a:off x="6124099" y="3276603"/>
                <a:ext cx="895350" cy="695324"/>
              </a:xfrm>
              <a:prstGeom prst="rect">
                <a:avLst/>
              </a:prstGeom>
              <a:ln>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kumimoji="1" lang="en-US" altLang="ja-JP" sz="2800" b="0" i="1" smtClean="0">
                          <a:solidFill>
                            <a:schemeClr val="accent1"/>
                          </a:solidFill>
                          <a:latin typeface="Cambria Math" panose="02040503050406030204" pitchFamily="18" charset="0"/>
                        </a:rPr>
                        <m:t> </m:t>
                      </m:r>
                      <m:r>
                        <a:rPr kumimoji="1" lang="en-US" altLang="ja-JP" sz="2800" b="0" i="1" smtClean="0">
                          <a:solidFill>
                            <a:schemeClr val="accent1"/>
                          </a:solidFill>
                          <a:latin typeface="Cambria Math" panose="02040503050406030204" pitchFamily="18" charset="0"/>
                        </a:rPr>
                        <m:t>𝛼</m:t>
                      </m:r>
                    </m:oMath>
                  </m:oMathPara>
                </a14:m>
                <a:endParaRPr kumimoji="1" lang="ja-JP" altLang="en-US" sz="2800" dirty="0">
                  <a:solidFill>
                    <a:schemeClr val="accent1"/>
                  </a:solidFill>
                </a:endParaRPr>
              </a:p>
            </p:txBody>
          </p:sp>
        </mc:Choice>
        <mc:Fallback xmlns="">
          <p:sp>
            <p:nvSpPr>
              <p:cNvPr id="12" name="正方形/長方形 11">
                <a:extLst>
                  <a:ext uri="{FF2B5EF4-FFF2-40B4-BE49-F238E27FC236}">
                    <a16:creationId xmlns:a16="http://schemas.microsoft.com/office/drawing/2014/main" id="{3755722A-8BAD-45A7-85DE-E908F3FEB63D}"/>
                  </a:ext>
                </a:extLst>
              </p:cNvPr>
              <p:cNvSpPr>
                <a:spLocks noRot="1" noChangeAspect="1" noMove="1" noResize="1" noEditPoints="1" noAdjustHandles="1" noChangeArrowheads="1" noChangeShapeType="1" noTextEdit="1"/>
              </p:cNvSpPr>
              <p:nvPr/>
            </p:nvSpPr>
            <p:spPr>
              <a:xfrm>
                <a:off x="6124099" y="3276603"/>
                <a:ext cx="895350" cy="695324"/>
              </a:xfrm>
              <a:prstGeom prst="rect">
                <a:avLst/>
              </a:prstGeom>
              <a:blipFill>
                <a:blip r:embed="rId6"/>
                <a:stretch>
                  <a:fillRect/>
                </a:stretch>
              </a:blipFill>
              <a:ln>
                <a:prstDash val="sysDash"/>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 name="正方形/長方形 12">
                <a:extLst>
                  <a:ext uri="{FF2B5EF4-FFF2-40B4-BE49-F238E27FC236}">
                    <a16:creationId xmlns:a16="http://schemas.microsoft.com/office/drawing/2014/main" id="{92228C86-A17A-40D2-ADD6-E9040CA7EEFF}"/>
                  </a:ext>
                </a:extLst>
              </p:cNvPr>
              <p:cNvSpPr/>
              <p:nvPr/>
            </p:nvSpPr>
            <p:spPr>
              <a:xfrm>
                <a:off x="7245429" y="3276601"/>
                <a:ext cx="895350" cy="695324"/>
              </a:xfrm>
              <a:prstGeom prst="rect">
                <a:avLst/>
              </a:prstGeom>
              <a:ln>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kumimoji="1" lang="en-US" altLang="ja-JP" sz="2800" b="0" i="1" smtClean="0">
                          <a:solidFill>
                            <a:schemeClr val="accent1"/>
                          </a:solidFill>
                          <a:latin typeface="Cambria Math" panose="02040503050406030204" pitchFamily="18" charset="0"/>
                        </a:rPr>
                        <m:t> </m:t>
                      </m:r>
                      <m:r>
                        <a:rPr kumimoji="1" lang="en-US" altLang="ja-JP" sz="2800" b="0" i="1" smtClean="0">
                          <a:solidFill>
                            <a:schemeClr val="accent1"/>
                          </a:solidFill>
                          <a:latin typeface="Cambria Math" panose="02040503050406030204" pitchFamily="18" charset="0"/>
                        </a:rPr>
                        <m:t>𝛼</m:t>
                      </m:r>
                    </m:oMath>
                  </m:oMathPara>
                </a14:m>
                <a:endParaRPr kumimoji="1" lang="ja-JP" altLang="en-US" sz="2800" dirty="0">
                  <a:solidFill>
                    <a:schemeClr val="accent1"/>
                  </a:solidFill>
                </a:endParaRPr>
              </a:p>
            </p:txBody>
          </p:sp>
        </mc:Choice>
        <mc:Fallback xmlns="">
          <p:sp>
            <p:nvSpPr>
              <p:cNvPr id="13" name="正方形/長方形 12">
                <a:extLst>
                  <a:ext uri="{FF2B5EF4-FFF2-40B4-BE49-F238E27FC236}">
                    <a16:creationId xmlns:a16="http://schemas.microsoft.com/office/drawing/2014/main" id="{92228C86-A17A-40D2-ADD6-E9040CA7EEFF}"/>
                  </a:ext>
                </a:extLst>
              </p:cNvPr>
              <p:cNvSpPr>
                <a:spLocks noRot="1" noChangeAspect="1" noMove="1" noResize="1" noEditPoints="1" noAdjustHandles="1" noChangeArrowheads="1" noChangeShapeType="1" noTextEdit="1"/>
              </p:cNvSpPr>
              <p:nvPr/>
            </p:nvSpPr>
            <p:spPr>
              <a:xfrm>
                <a:off x="7245429" y="3276601"/>
                <a:ext cx="895350" cy="695324"/>
              </a:xfrm>
              <a:prstGeom prst="rect">
                <a:avLst/>
              </a:prstGeom>
              <a:blipFill>
                <a:blip r:embed="rId7"/>
                <a:stretch>
                  <a:fillRect/>
                </a:stretch>
              </a:blipFill>
              <a:ln>
                <a:prstDash val="sysDash"/>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4" name="正方形/長方形 13">
                <a:extLst>
                  <a:ext uri="{FF2B5EF4-FFF2-40B4-BE49-F238E27FC236}">
                    <a16:creationId xmlns:a16="http://schemas.microsoft.com/office/drawing/2014/main" id="{1E6B6F60-C60C-4D6B-B657-E9D52537CA6D}"/>
                  </a:ext>
                </a:extLst>
              </p:cNvPr>
              <p:cNvSpPr/>
              <p:nvPr/>
            </p:nvSpPr>
            <p:spPr>
              <a:xfrm>
                <a:off x="5002769" y="4174598"/>
                <a:ext cx="895350" cy="695324"/>
              </a:xfrm>
              <a:prstGeom prst="rect">
                <a:avLst/>
              </a:prstGeom>
              <a:ln>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kumimoji="1" lang="en-US" altLang="ja-JP" sz="2800" b="0" i="1" smtClean="0">
                          <a:solidFill>
                            <a:schemeClr val="accent1"/>
                          </a:solidFill>
                          <a:latin typeface="Cambria Math" panose="02040503050406030204" pitchFamily="18" charset="0"/>
                        </a:rPr>
                        <m:t> </m:t>
                      </m:r>
                      <m:r>
                        <a:rPr kumimoji="1" lang="en-US" altLang="ja-JP" sz="2800" b="0" i="1" smtClean="0">
                          <a:solidFill>
                            <a:schemeClr val="accent1"/>
                          </a:solidFill>
                          <a:latin typeface="Cambria Math" panose="02040503050406030204" pitchFamily="18" charset="0"/>
                        </a:rPr>
                        <m:t>𝛼</m:t>
                      </m:r>
                    </m:oMath>
                  </m:oMathPara>
                </a14:m>
                <a:endParaRPr kumimoji="1" lang="ja-JP" altLang="en-US" sz="2800" dirty="0">
                  <a:solidFill>
                    <a:schemeClr val="accent1"/>
                  </a:solidFill>
                </a:endParaRPr>
              </a:p>
            </p:txBody>
          </p:sp>
        </mc:Choice>
        <mc:Fallback xmlns="">
          <p:sp>
            <p:nvSpPr>
              <p:cNvPr id="14" name="正方形/長方形 13">
                <a:extLst>
                  <a:ext uri="{FF2B5EF4-FFF2-40B4-BE49-F238E27FC236}">
                    <a16:creationId xmlns:a16="http://schemas.microsoft.com/office/drawing/2014/main" id="{1E6B6F60-C60C-4D6B-B657-E9D52537CA6D}"/>
                  </a:ext>
                </a:extLst>
              </p:cNvPr>
              <p:cNvSpPr>
                <a:spLocks noRot="1" noChangeAspect="1" noMove="1" noResize="1" noEditPoints="1" noAdjustHandles="1" noChangeArrowheads="1" noChangeShapeType="1" noTextEdit="1"/>
              </p:cNvSpPr>
              <p:nvPr/>
            </p:nvSpPr>
            <p:spPr>
              <a:xfrm>
                <a:off x="5002769" y="4174598"/>
                <a:ext cx="895350" cy="695324"/>
              </a:xfrm>
              <a:prstGeom prst="rect">
                <a:avLst/>
              </a:prstGeom>
              <a:blipFill>
                <a:blip r:embed="rId8"/>
                <a:stretch>
                  <a:fillRect/>
                </a:stretch>
              </a:blipFill>
              <a:ln>
                <a:prstDash val="sysDash"/>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5" name="正方形/長方形 14">
                <a:extLst>
                  <a:ext uri="{FF2B5EF4-FFF2-40B4-BE49-F238E27FC236}">
                    <a16:creationId xmlns:a16="http://schemas.microsoft.com/office/drawing/2014/main" id="{2E8231DB-455E-4DFB-8381-5668795133FD}"/>
                  </a:ext>
                </a:extLst>
              </p:cNvPr>
              <p:cNvSpPr/>
              <p:nvPr/>
            </p:nvSpPr>
            <p:spPr>
              <a:xfrm>
                <a:off x="6124099" y="4174600"/>
                <a:ext cx="895350" cy="695324"/>
              </a:xfrm>
              <a:prstGeom prst="rect">
                <a:avLst/>
              </a:prstGeom>
              <a:ln>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kumimoji="1" lang="en-US" altLang="ja-JP" sz="2800" b="0" i="1" smtClean="0">
                          <a:solidFill>
                            <a:schemeClr val="accent1"/>
                          </a:solidFill>
                          <a:latin typeface="Cambria Math" panose="02040503050406030204" pitchFamily="18" charset="0"/>
                        </a:rPr>
                        <m:t> </m:t>
                      </m:r>
                      <m:r>
                        <a:rPr kumimoji="1" lang="en-US" altLang="ja-JP" sz="2800" b="0" i="1" smtClean="0">
                          <a:solidFill>
                            <a:schemeClr val="accent1"/>
                          </a:solidFill>
                          <a:latin typeface="Cambria Math" panose="02040503050406030204" pitchFamily="18" charset="0"/>
                        </a:rPr>
                        <m:t>𝛼</m:t>
                      </m:r>
                    </m:oMath>
                  </m:oMathPara>
                </a14:m>
                <a:endParaRPr kumimoji="1" lang="ja-JP" altLang="en-US" sz="2800" dirty="0">
                  <a:solidFill>
                    <a:schemeClr val="accent1"/>
                  </a:solidFill>
                </a:endParaRPr>
              </a:p>
            </p:txBody>
          </p:sp>
        </mc:Choice>
        <mc:Fallback xmlns="">
          <p:sp>
            <p:nvSpPr>
              <p:cNvPr id="15" name="正方形/長方形 14">
                <a:extLst>
                  <a:ext uri="{FF2B5EF4-FFF2-40B4-BE49-F238E27FC236}">
                    <a16:creationId xmlns:a16="http://schemas.microsoft.com/office/drawing/2014/main" id="{2E8231DB-455E-4DFB-8381-5668795133FD}"/>
                  </a:ext>
                </a:extLst>
              </p:cNvPr>
              <p:cNvSpPr>
                <a:spLocks noRot="1" noChangeAspect="1" noMove="1" noResize="1" noEditPoints="1" noAdjustHandles="1" noChangeArrowheads="1" noChangeShapeType="1" noTextEdit="1"/>
              </p:cNvSpPr>
              <p:nvPr/>
            </p:nvSpPr>
            <p:spPr>
              <a:xfrm>
                <a:off x="6124099" y="4174600"/>
                <a:ext cx="895350" cy="695324"/>
              </a:xfrm>
              <a:prstGeom prst="rect">
                <a:avLst/>
              </a:prstGeom>
              <a:blipFill>
                <a:blip r:embed="rId9"/>
                <a:stretch>
                  <a:fillRect/>
                </a:stretch>
              </a:blipFill>
              <a:ln>
                <a:prstDash val="sysDash"/>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6" name="正方形/長方形 15">
                <a:extLst>
                  <a:ext uri="{FF2B5EF4-FFF2-40B4-BE49-F238E27FC236}">
                    <a16:creationId xmlns:a16="http://schemas.microsoft.com/office/drawing/2014/main" id="{EB1F7201-35A3-4388-91F2-6504E54CA4D2}"/>
                  </a:ext>
                </a:extLst>
              </p:cNvPr>
              <p:cNvSpPr/>
              <p:nvPr/>
            </p:nvSpPr>
            <p:spPr>
              <a:xfrm>
                <a:off x="7245429" y="4174598"/>
                <a:ext cx="895350" cy="695324"/>
              </a:xfrm>
              <a:prstGeom prst="rect">
                <a:avLst/>
              </a:prstGeom>
              <a:ln>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kumimoji="1" lang="en-US" altLang="ja-JP" sz="2800" b="0" i="1" smtClean="0">
                          <a:solidFill>
                            <a:schemeClr val="accent1"/>
                          </a:solidFill>
                          <a:latin typeface="Cambria Math" panose="02040503050406030204" pitchFamily="18" charset="0"/>
                        </a:rPr>
                        <m:t> </m:t>
                      </m:r>
                      <m:r>
                        <a:rPr kumimoji="1" lang="en-US" altLang="ja-JP" sz="2800" b="0" i="1" smtClean="0">
                          <a:solidFill>
                            <a:schemeClr val="accent1"/>
                          </a:solidFill>
                          <a:latin typeface="Cambria Math" panose="02040503050406030204" pitchFamily="18" charset="0"/>
                        </a:rPr>
                        <m:t>𝛼</m:t>
                      </m:r>
                    </m:oMath>
                  </m:oMathPara>
                </a14:m>
                <a:endParaRPr kumimoji="1" lang="ja-JP" altLang="en-US" sz="2800" dirty="0">
                  <a:solidFill>
                    <a:schemeClr val="accent1"/>
                  </a:solidFill>
                </a:endParaRPr>
              </a:p>
            </p:txBody>
          </p:sp>
        </mc:Choice>
        <mc:Fallback xmlns="">
          <p:sp>
            <p:nvSpPr>
              <p:cNvPr id="16" name="正方形/長方形 15">
                <a:extLst>
                  <a:ext uri="{FF2B5EF4-FFF2-40B4-BE49-F238E27FC236}">
                    <a16:creationId xmlns:a16="http://schemas.microsoft.com/office/drawing/2014/main" id="{EB1F7201-35A3-4388-91F2-6504E54CA4D2}"/>
                  </a:ext>
                </a:extLst>
              </p:cNvPr>
              <p:cNvSpPr>
                <a:spLocks noRot="1" noChangeAspect="1" noMove="1" noResize="1" noEditPoints="1" noAdjustHandles="1" noChangeArrowheads="1" noChangeShapeType="1" noTextEdit="1"/>
              </p:cNvSpPr>
              <p:nvPr/>
            </p:nvSpPr>
            <p:spPr>
              <a:xfrm>
                <a:off x="7245429" y="4174598"/>
                <a:ext cx="895350" cy="695324"/>
              </a:xfrm>
              <a:prstGeom prst="rect">
                <a:avLst/>
              </a:prstGeom>
              <a:blipFill>
                <a:blip r:embed="rId10"/>
                <a:stretch>
                  <a:fillRect/>
                </a:stretch>
              </a:blipFill>
              <a:ln>
                <a:prstDash val="sysDash"/>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7" name="正方形/長方形 16">
                <a:extLst>
                  <a:ext uri="{FF2B5EF4-FFF2-40B4-BE49-F238E27FC236}">
                    <a16:creationId xmlns:a16="http://schemas.microsoft.com/office/drawing/2014/main" id="{162EE5D6-0BFE-44A0-A3D7-B12A2F6168D9}"/>
                  </a:ext>
                </a:extLst>
              </p:cNvPr>
              <p:cNvSpPr/>
              <p:nvPr/>
            </p:nvSpPr>
            <p:spPr>
              <a:xfrm>
                <a:off x="5002769" y="5072595"/>
                <a:ext cx="895350" cy="695324"/>
              </a:xfrm>
              <a:prstGeom prst="rect">
                <a:avLst/>
              </a:prstGeom>
              <a:ln>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kumimoji="1" lang="en-US" altLang="ja-JP" sz="2800" b="0" i="1" smtClean="0">
                          <a:solidFill>
                            <a:schemeClr val="accent1"/>
                          </a:solidFill>
                          <a:latin typeface="Cambria Math" panose="02040503050406030204" pitchFamily="18" charset="0"/>
                        </a:rPr>
                        <m:t> </m:t>
                      </m:r>
                      <m:r>
                        <a:rPr kumimoji="1" lang="en-US" altLang="ja-JP" sz="2800" b="0" i="1" smtClean="0">
                          <a:solidFill>
                            <a:schemeClr val="accent1"/>
                          </a:solidFill>
                          <a:latin typeface="Cambria Math" panose="02040503050406030204" pitchFamily="18" charset="0"/>
                        </a:rPr>
                        <m:t>𝛼</m:t>
                      </m:r>
                    </m:oMath>
                  </m:oMathPara>
                </a14:m>
                <a:endParaRPr kumimoji="1" lang="ja-JP" altLang="en-US" sz="2800" dirty="0">
                  <a:solidFill>
                    <a:schemeClr val="accent1"/>
                  </a:solidFill>
                </a:endParaRPr>
              </a:p>
            </p:txBody>
          </p:sp>
        </mc:Choice>
        <mc:Fallback xmlns="">
          <p:sp>
            <p:nvSpPr>
              <p:cNvPr id="17" name="正方形/長方形 16">
                <a:extLst>
                  <a:ext uri="{FF2B5EF4-FFF2-40B4-BE49-F238E27FC236}">
                    <a16:creationId xmlns:a16="http://schemas.microsoft.com/office/drawing/2014/main" id="{162EE5D6-0BFE-44A0-A3D7-B12A2F6168D9}"/>
                  </a:ext>
                </a:extLst>
              </p:cNvPr>
              <p:cNvSpPr>
                <a:spLocks noRot="1" noChangeAspect="1" noMove="1" noResize="1" noEditPoints="1" noAdjustHandles="1" noChangeArrowheads="1" noChangeShapeType="1" noTextEdit="1"/>
              </p:cNvSpPr>
              <p:nvPr/>
            </p:nvSpPr>
            <p:spPr>
              <a:xfrm>
                <a:off x="5002769" y="5072595"/>
                <a:ext cx="895350" cy="695324"/>
              </a:xfrm>
              <a:prstGeom prst="rect">
                <a:avLst/>
              </a:prstGeom>
              <a:blipFill>
                <a:blip r:embed="rId11"/>
                <a:stretch>
                  <a:fillRect/>
                </a:stretch>
              </a:blipFill>
              <a:ln>
                <a:prstDash val="sysDash"/>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8" name="正方形/長方形 17">
                <a:extLst>
                  <a:ext uri="{FF2B5EF4-FFF2-40B4-BE49-F238E27FC236}">
                    <a16:creationId xmlns:a16="http://schemas.microsoft.com/office/drawing/2014/main" id="{D770F8E5-4B10-4155-BAC2-3BF728FA44A1}"/>
                  </a:ext>
                </a:extLst>
              </p:cNvPr>
              <p:cNvSpPr/>
              <p:nvPr/>
            </p:nvSpPr>
            <p:spPr>
              <a:xfrm>
                <a:off x="6124099" y="5078420"/>
                <a:ext cx="895350" cy="695324"/>
              </a:xfrm>
              <a:prstGeom prst="rect">
                <a:avLst/>
              </a:prstGeom>
              <a:noFill/>
              <a:ln>
                <a:noFill/>
              </a:ln>
            </p:spPr>
            <p:style>
              <a:lnRef idx="0">
                <a:scrgbClr r="0" g="0" b="0"/>
              </a:lnRef>
              <a:fillRef idx="0">
                <a:scrgbClr r="0" g="0" b="0"/>
              </a:fillRef>
              <a:effectRef idx="0">
                <a:scrgbClr r="0" g="0" b="0"/>
              </a:effectRef>
              <a:fontRef idx="minor">
                <a:schemeClr val="accent1"/>
              </a:fontRef>
            </p:style>
            <p:txBody>
              <a:bodyPr rtlCol="0" anchor="ctr"/>
              <a:lstStyle/>
              <a:p>
                <a:pPr algn="ctr"/>
                <a14:m>
                  <m:oMathPara xmlns:m="http://schemas.openxmlformats.org/officeDocument/2006/math">
                    <m:oMathParaPr>
                      <m:jc m:val="centerGroup"/>
                    </m:oMathParaPr>
                    <m:oMath xmlns:m="http://schemas.openxmlformats.org/officeDocument/2006/math">
                      <m:r>
                        <a:rPr kumimoji="1" lang="en-US" altLang="ja-JP" sz="2800" b="0" i="1" smtClean="0">
                          <a:solidFill>
                            <a:schemeClr val="accent1"/>
                          </a:solidFill>
                          <a:latin typeface="Cambria Math" panose="02040503050406030204" pitchFamily="18" charset="0"/>
                        </a:rPr>
                        <m:t> …</m:t>
                      </m:r>
                    </m:oMath>
                  </m:oMathPara>
                </a14:m>
                <a:endParaRPr kumimoji="1" lang="ja-JP" altLang="en-US" sz="2800" dirty="0">
                  <a:solidFill>
                    <a:schemeClr val="accent1"/>
                  </a:solidFill>
                </a:endParaRPr>
              </a:p>
            </p:txBody>
          </p:sp>
        </mc:Choice>
        <mc:Fallback xmlns="">
          <p:sp>
            <p:nvSpPr>
              <p:cNvPr id="18" name="正方形/長方形 17">
                <a:extLst>
                  <a:ext uri="{FF2B5EF4-FFF2-40B4-BE49-F238E27FC236}">
                    <a16:creationId xmlns:a16="http://schemas.microsoft.com/office/drawing/2014/main" id="{D770F8E5-4B10-4155-BAC2-3BF728FA44A1}"/>
                  </a:ext>
                </a:extLst>
              </p:cNvPr>
              <p:cNvSpPr>
                <a:spLocks noRot="1" noChangeAspect="1" noMove="1" noResize="1" noEditPoints="1" noAdjustHandles="1" noChangeArrowheads="1" noChangeShapeType="1" noTextEdit="1"/>
              </p:cNvSpPr>
              <p:nvPr/>
            </p:nvSpPr>
            <p:spPr>
              <a:xfrm>
                <a:off x="6124099" y="5078420"/>
                <a:ext cx="895350" cy="695324"/>
              </a:xfrm>
              <a:prstGeom prst="rect">
                <a:avLst/>
              </a:prstGeom>
              <a:blipFill>
                <a:blip r:embed="rId12"/>
                <a:stretch>
                  <a:fillRect/>
                </a:stretch>
              </a:blipFill>
              <a:ln>
                <a:noFill/>
              </a:ln>
            </p:spPr>
            <p:txBody>
              <a:bodyPr/>
              <a:lstStyle/>
              <a:p>
                <a:r>
                  <a:rPr lang="ja-JP" altLang="en-US">
                    <a:noFill/>
                  </a:rPr>
                  <a:t> </a:t>
                </a:r>
              </a:p>
            </p:txBody>
          </p:sp>
        </mc:Fallback>
      </mc:AlternateContent>
      <p:cxnSp>
        <p:nvCxnSpPr>
          <p:cNvPr id="20" name="直線矢印コネクタ 19">
            <a:extLst>
              <a:ext uri="{FF2B5EF4-FFF2-40B4-BE49-F238E27FC236}">
                <a16:creationId xmlns:a16="http://schemas.microsoft.com/office/drawing/2014/main" id="{7FEF1109-78E8-4DEE-A8C4-79B012E2A209}"/>
              </a:ext>
            </a:extLst>
          </p:cNvPr>
          <p:cNvCxnSpPr>
            <a:stCxn id="6" idx="3"/>
            <a:endCxn id="11" idx="1"/>
          </p:cNvCxnSpPr>
          <p:nvPr/>
        </p:nvCxnSpPr>
        <p:spPr>
          <a:xfrm>
            <a:off x="3248025" y="3624263"/>
            <a:ext cx="1754744" cy="0"/>
          </a:xfrm>
          <a:prstGeom prst="straightConnector1">
            <a:avLst/>
          </a:prstGeom>
          <a:ln w="28575" cap="flat" cmpd="sng" algn="ctr">
            <a:solidFill>
              <a:schemeClr val="accent1"/>
            </a:solidFill>
            <a:prstDash val="solid"/>
            <a:round/>
            <a:headEnd type="arrow" w="lg" len="lg"/>
            <a:tailEnd type="arrow" w="lg" len="lg"/>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3039330450"/>
      </p:ext>
    </p:extLst>
  </p:cSld>
  <p:clrMapOvr>
    <a:masterClrMapping/>
  </p:clrMapOvr>
  <mc:AlternateContent xmlns:mc="http://schemas.openxmlformats.org/markup-compatibility/2006" xmlns:p14="http://schemas.microsoft.com/office/powerpoint/2010/main">
    <mc:Choice Requires="p14">
      <p:transition spd="slow" p14:dur="2000" advTm="18083"/>
    </mc:Choice>
    <mc:Fallback xmlns="">
      <p:transition spd="slow" advTm="18083"/>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9A71CDC-97C2-465F-8B9B-AE9D55104F50}"/>
              </a:ext>
            </a:extLst>
          </p:cNvPr>
          <p:cNvSpPr>
            <a:spLocks noGrp="1"/>
          </p:cNvSpPr>
          <p:nvPr>
            <p:ph type="title"/>
          </p:nvPr>
        </p:nvSpPr>
        <p:spPr/>
        <p:txBody>
          <a:bodyPr/>
          <a:lstStyle/>
          <a:p>
            <a:r>
              <a:rPr kumimoji="1" lang="ja-JP" altLang="en-US" dirty="0"/>
              <a:t>発表の流れ</a:t>
            </a:r>
          </a:p>
        </p:txBody>
      </p:sp>
      <p:sp>
        <p:nvSpPr>
          <p:cNvPr id="3" name="コンテンツ プレースホルダー 2">
            <a:extLst>
              <a:ext uri="{FF2B5EF4-FFF2-40B4-BE49-F238E27FC236}">
                <a16:creationId xmlns:a16="http://schemas.microsoft.com/office/drawing/2014/main" id="{EA6F3566-9A84-4DED-A27B-A69CD8CF6C57}"/>
              </a:ext>
            </a:extLst>
          </p:cNvPr>
          <p:cNvSpPr>
            <a:spLocks noGrp="1"/>
          </p:cNvSpPr>
          <p:nvPr>
            <p:ph idx="1"/>
          </p:nvPr>
        </p:nvSpPr>
        <p:spPr>
          <a:xfrm>
            <a:off x="822959" y="1661049"/>
            <a:ext cx="7543801" cy="4531925"/>
          </a:xfrm>
        </p:spPr>
        <p:txBody>
          <a:bodyPr>
            <a:normAutofit/>
          </a:bodyPr>
          <a:lstStyle/>
          <a:p>
            <a:pPr marL="742950" indent="-742950">
              <a:buFont typeface="+mj-lt"/>
              <a:buAutoNum type="arabicPeriod"/>
            </a:pPr>
            <a:r>
              <a:rPr kumimoji="1" lang="ja-JP" altLang="en-US" dirty="0"/>
              <a:t>はじめに</a:t>
            </a:r>
            <a:endParaRPr kumimoji="1" lang="en-US" altLang="ja-JP" dirty="0"/>
          </a:p>
          <a:p>
            <a:pPr marL="742950" indent="-742950">
              <a:buFont typeface="+mj-lt"/>
              <a:buAutoNum type="arabicPeriod"/>
            </a:pPr>
            <a:r>
              <a:rPr lang="ja-JP" altLang="en-US" dirty="0">
                <a:solidFill>
                  <a:schemeClr val="bg1">
                    <a:lumMod val="75000"/>
                  </a:schemeClr>
                </a:solidFill>
              </a:rPr>
              <a:t>要素技術</a:t>
            </a:r>
            <a:endParaRPr lang="en-US" altLang="ja-JP" dirty="0">
              <a:solidFill>
                <a:schemeClr val="bg1">
                  <a:lumMod val="75000"/>
                </a:schemeClr>
              </a:solidFill>
            </a:endParaRPr>
          </a:p>
          <a:p>
            <a:pPr marL="742950" indent="-742950">
              <a:buFont typeface="+mj-lt"/>
              <a:buAutoNum type="arabicPeriod"/>
            </a:pPr>
            <a:r>
              <a:rPr lang="ja-JP" altLang="en-US" dirty="0">
                <a:solidFill>
                  <a:schemeClr val="bg1">
                    <a:lumMod val="75000"/>
                  </a:schemeClr>
                </a:solidFill>
              </a:rPr>
              <a:t>問題設定</a:t>
            </a:r>
            <a:endParaRPr lang="en-US" altLang="ja-JP" dirty="0">
              <a:solidFill>
                <a:schemeClr val="bg1">
                  <a:lumMod val="75000"/>
                </a:schemeClr>
              </a:solidFill>
            </a:endParaRPr>
          </a:p>
          <a:p>
            <a:pPr marL="742950" indent="-742950">
              <a:buFont typeface="+mj-lt"/>
              <a:buAutoNum type="arabicPeriod"/>
            </a:pPr>
            <a:r>
              <a:rPr kumimoji="1" lang="ja-JP" altLang="en-US" dirty="0">
                <a:solidFill>
                  <a:schemeClr val="bg1">
                    <a:lumMod val="75000"/>
                  </a:schemeClr>
                </a:solidFill>
              </a:rPr>
              <a:t>手法１</a:t>
            </a:r>
            <a:endParaRPr kumimoji="1" lang="en-US" altLang="ja-JP" dirty="0">
              <a:solidFill>
                <a:schemeClr val="bg1">
                  <a:lumMod val="75000"/>
                </a:schemeClr>
              </a:solidFill>
            </a:endParaRPr>
          </a:p>
          <a:p>
            <a:pPr marL="742950" indent="-742950">
              <a:buFont typeface="+mj-lt"/>
              <a:buAutoNum type="arabicPeriod"/>
            </a:pPr>
            <a:r>
              <a:rPr lang="ja-JP" altLang="en-US" dirty="0">
                <a:solidFill>
                  <a:schemeClr val="bg1">
                    <a:lumMod val="75000"/>
                  </a:schemeClr>
                </a:solidFill>
              </a:rPr>
              <a:t>手法２</a:t>
            </a:r>
            <a:r>
              <a:rPr lang="en-US" altLang="ja-JP" dirty="0">
                <a:solidFill>
                  <a:schemeClr val="bg1">
                    <a:lumMod val="75000"/>
                  </a:schemeClr>
                </a:solidFill>
              </a:rPr>
              <a:t>(GA)</a:t>
            </a:r>
          </a:p>
          <a:p>
            <a:pPr marL="742950" indent="-742950">
              <a:buFont typeface="+mj-lt"/>
              <a:buAutoNum type="arabicPeriod"/>
            </a:pPr>
            <a:r>
              <a:rPr kumimoji="1" lang="ja-JP" altLang="en-US" dirty="0">
                <a:solidFill>
                  <a:schemeClr val="bg1">
                    <a:lumMod val="75000"/>
                  </a:schemeClr>
                </a:solidFill>
              </a:rPr>
              <a:t>まとめと今後の課題</a:t>
            </a:r>
          </a:p>
        </p:txBody>
      </p:sp>
      <p:sp>
        <p:nvSpPr>
          <p:cNvPr id="4" name="スライド番号プレースホルダー 3">
            <a:extLst>
              <a:ext uri="{FF2B5EF4-FFF2-40B4-BE49-F238E27FC236}">
                <a16:creationId xmlns:a16="http://schemas.microsoft.com/office/drawing/2014/main" id="{35C788A5-E800-4B67-8212-144F12E0C41A}"/>
              </a:ext>
            </a:extLst>
          </p:cNvPr>
          <p:cNvSpPr>
            <a:spLocks noGrp="1"/>
          </p:cNvSpPr>
          <p:nvPr>
            <p:ph type="sldNum" sz="quarter" idx="12"/>
          </p:nvPr>
        </p:nvSpPr>
        <p:spPr/>
        <p:txBody>
          <a:bodyPr/>
          <a:lstStyle/>
          <a:p>
            <a:fld id="{304739FC-810C-4CDC-B60F-21F1951FBC64}" type="slidenum">
              <a:rPr kumimoji="1" lang="ja-JP" altLang="en-US" smtClean="0"/>
              <a:t>3</a:t>
            </a:fld>
            <a:endParaRPr kumimoji="1" lang="ja-JP" altLang="en-US"/>
          </a:p>
        </p:txBody>
      </p:sp>
    </p:spTree>
    <p:extLst>
      <p:ext uri="{BB962C8B-B14F-4D97-AF65-F5344CB8AC3E}">
        <p14:creationId xmlns:p14="http://schemas.microsoft.com/office/powerpoint/2010/main" val="3063094179"/>
      </p:ext>
    </p:extLst>
  </p:cSld>
  <p:clrMapOvr>
    <a:masterClrMapping/>
  </p:clrMapOvr>
  <mc:AlternateContent xmlns:mc="http://schemas.openxmlformats.org/markup-compatibility/2006" xmlns:p14="http://schemas.microsoft.com/office/powerpoint/2010/main">
    <mc:Choice Requires="p14">
      <p:transition spd="slow" p14:dur="2000" advTm="1060"/>
    </mc:Choice>
    <mc:Fallback xmlns="">
      <p:transition spd="slow" advTm="1060"/>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C7D0895-3766-4D08-B520-FA861FE45408}"/>
              </a:ext>
            </a:extLst>
          </p:cNvPr>
          <p:cNvSpPr>
            <a:spLocks noGrp="1"/>
          </p:cNvSpPr>
          <p:nvPr>
            <p:ph type="title"/>
          </p:nvPr>
        </p:nvSpPr>
        <p:spPr>
          <a:xfrm>
            <a:off x="706582" y="231067"/>
            <a:ext cx="8118104" cy="1026234"/>
          </a:xfrm>
        </p:spPr>
        <p:txBody>
          <a:bodyPr>
            <a:noAutofit/>
          </a:bodyPr>
          <a:lstStyle/>
          <a:p>
            <a:r>
              <a:rPr lang="en-US" altLang="ja-JP" sz="3600" dirty="0" err="1"/>
              <a:t>Thermodynamical</a:t>
            </a:r>
            <a:r>
              <a:rPr lang="en-US" altLang="ja-JP" sz="3600" dirty="0"/>
              <a:t> </a:t>
            </a:r>
            <a:r>
              <a:rPr lang="en-US" altLang="ja-JP" sz="3200" dirty="0"/>
              <a:t>Genetic Algorithm</a:t>
            </a:r>
            <a:endParaRPr kumimoji="1" lang="ja-JP" altLang="en-US" sz="3600" dirty="0"/>
          </a:p>
        </p:txBody>
      </p:sp>
      <p:sp>
        <p:nvSpPr>
          <p:cNvPr id="3" name="コンテンツ プレースホルダー 2">
            <a:extLst>
              <a:ext uri="{FF2B5EF4-FFF2-40B4-BE49-F238E27FC236}">
                <a16:creationId xmlns:a16="http://schemas.microsoft.com/office/drawing/2014/main" id="{967C35AA-F762-4704-A5C9-DCB23C77A97E}"/>
              </a:ext>
            </a:extLst>
          </p:cNvPr>
          <p:cNvSpPr>
            <a:spLocks noGrp="1"/>
          </p:cNvSpPr>
          <p:nvPr>
            <p:ph idx="1"/>
          </p:nvPr>
        </p:nvSpPr>
        <p:spPr>
          <a:xfrm>
            <a:off x="822959" y="1661049"/>
            <a:ext cx="7543801" cy="3230265"/>
          </a:xfrm>
        </p:spPr>
        <p:txBody>
          <a:bodyPr>
            <a:normAutofit/>
          </a:bodyPr>
          <a:lstStyle/>
          <a:p>
            <a:r>
              <a:rPr lang="ja-JP" altLang="en-US" dirty="0"/>
              <a:t>整数から実数値への拡張</a:t>
            </a:r>
            <a:endParaRPr lang="en-US" altLang="ja-JP" dirty="0"/>
          </a:p>
        </p:txBody>
      </p:sp>
      <p:sp>
        <p:nvSpPr>
          <p:cNvPr id="4" name="スライド番号プレースホルダー 3">
            <a:extLst>
              <a:ext uri="{FF2B5EF4-FFF2-40B4-BE49-F238E27FC236}">
                <a16:creationId xmlns:a16="http://schemas.microsoft.com/office/drawing/2014/main" id="{4AF181D3-7262-47C2-8302-F138D11F0ACB}"/>
              </a:ext>
            </a:extLst>
          </p:cNvPr>
          <p:cNvSpPr>
            <a:spLocks noGrp="1"/>
          </p:cNvSpPr>
          <p:nvPr>
            <p:ph type="sldNum" sz="quarter" idx="12"/>
          </p:nvPr>
        </p:nvSpPr>
        <p:spPr/>
        <p:txBody>
          <a:bodyPr/>
          <a:lstStyle/>
          <a:p>
            <a:fld id="{304739FC-810C-4CDC-B60F-21F1951FBC64}" type="slidenum">
              <a:rPr kumimoji="1" lang="ja-JP" altLang="en-US" smtClean="0"/>
              <a:t>30</a:t>
            </a:fld>
            <a:endParaRPr kumimoji="1" lang="ja-JP" altLang="en-US"/>
          </a:p>
        </p:txBody>
      </p:sp>
      <p:pic>
        <p:nvPicPr>
          <p:cNvPr id="15362" name="Picture 2" descr="\begin{align*}&#10;  F = \langle E \rangle - HT&#10;\end{align*}">
            <a:extLst>
              <a:ext uri="{FF2B5EF4-FFF2-40B4-BE49-F238E27FC236}">
                <a16:creationId xmlns:a16="http://schemas.microsoft.com/office/drawing/2014/main" id="{CE5F86DC-0615-4DBE-B0CF-80EADC3CB6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81362" y="2249498"/>
            <a:ext cx="2581275" cy="409575"/>
          </a:xfrm>
          <a:prstGeom prst="rect">
            <a:avLst/>
          </a:prstGeom>
          <a:noFill/>
          <a:extLst>
            <a:ext uri="{909E8E84-426E-40DD-AFC4-6F175D3DCCD1}">
              <a14:hiddenFill xmlns:a14="http://schemas.microsoft.com/office/drawing/2010/main">
                <a:solidFill>
                  <a:srgbClr val="FFFFFF"/>
                </a:solidFill>
              </a14:hiddenFill>
            </a:ext>
          </a:extLst>
        </p:spPr>
      </p:pic>
      <p:pic>
        <p:nvPicPr>
          <p:cNvPr id="15364" name="Picture 4" descr="\begin{align*}&#10;  H^{\rm ALL} = -\sum_i p_i \log p_i &#10;\end{align*}">
            <a:extLst>
              <a:ext uri="{FF2B5EF4-FFF2-40B4-BE49-F238E27FC236}">
                <a16:creationId xmlns:a16="http://schemas.microsoft.com/office/drawing/2014/main" id="{A41230D0-829E-4A4B-AD36-507A16D9BA5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07353" y="3822843"/>
            <a:ext cx="3810000" cy="847725"/>
          </a:xfrm>
          <a:prstGeom prst="rect">
            <a:avLst/>
          </a:prstGeom>
          <a:noFill/>
          <a:extLst>
            <a:ext uri="{909E8E84-426E-40DD-AFC4-6F175D3DCCD1}">
              <a14:hiddenFill xmlns:a14="http://schemas.microsoft.com/office/drawing/2010/main">
                <a:solidFill>
                  <a:srgbClr val="FFFFFF"/>
                </a:solidFill>
              </a14:hiddenFill>
            </a:ext>
          </a:extLst>
        </p:spPr>
      </p:pic>
      <p:pic>
        <p:nvPicPr>
          <p:cNvPr id="15366" name="Picture 6" descr="\begin{align*}&#10;  H = \sum_{k \in \mathcal{P}} \sqrt{\mathrm{MSE}( \alpha_k, \bar{\alpha} )}&#10;\end{align*}">
            <a:extLst>
              <a:ext uri="{FF2B5EF4-FFF2-40B4-BE49-F238E27FC236}">
                <a16:creationId xmlns:a16="http://schemas.microsoft.com/office/drawing/2014/main" id="{AEAB120E-5342-4257-9706-DCDA3D02325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07353" y="4754038"/>
            <a:ext cx="4010025" cy="885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5290250"/>
      </p:ext>
    </p:extLst>
  </p:cSld>
  <p:clrMapOvr>
    <a:masterClrMapping/>
  </p:clrMapOvr>
  <mc:AlternateContent xmlns:mc="http://schemas.openxmlformats.org/markup-compatibility/2006" xmlns:p14="http://schemas.microsoft.com/office/powerpoint/2010/main">
    <mc:Choice Requires="p14">
      <p:transition spd="slow" p14:dur="2000" advTm="22019"/>
    </mc:Choice>
    <mc:Fallback xmlns="">
      <p:transition spd="slow" advTm="22019"/>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タイトル 1">
                <a:extLst>
                  <a:ext uri="{FF2B5EF4-FFF2-40B4-BE49-F238E27FC236}">
                    <a16:creationId xmlns:a16="http://schemas.microsoft.com/office/drawing/2014/main" id="{CC7D0895-3766-4D08-B520-FA861FE45408}"/>
                  </a:ext>
                </a:extLst>
              </p:cNvPr>
              <p:cNvSpPr>
                <a:spLocks noGrp="1"/>
              </p:cNvSpPr>
              <p:nvPr>
                <p:ph type="title"/>
              </p:nvPr>
            </p:nvSpPr>
            <p:spPr>
              <a:xfrm>
                <a:off x="706582" y="231067"/>
                <a:ext cx="8118104" cy="1026234"/>
              </a:xfrm>
            </p:spPr>
            <p:txBody>
              <a:bodyPr>
                <a:noAutofit/>
              </a:bodyPr>
              <a:lstStyle/>
              <a:p>
                <a:r>
                  <a:rPr lang="en-US" altLang="ja-JP" sz="3600" dirty="0"/>
                  <a:t>1. DARTS + TDGA(</a:t>
                </a:r>
                <a14:m>
                  <m:oMath xmlns:m="http://schemas.openxmlformats.org/officeDocument/2006/math">
                    <m:r>
                      <a:rPr lang="en-US" altLang="ja-JP" sz="3600" b="0" i="1" smtClean="0">
                        <a:latin typeface="Cambria Math" panose="02040503050406030204" pitchFamily="18" charset="0"/>
                      </a:rPr>
                      <m:t>𝑤</m:t>
                    </m:r>
                  </m:oMath>
                </a14:m>
                <a:r>
                  <a:rPr lang="en-US" altLang="ja-JP" sz="3600" dirty="0"/>
                  <a:t>, </a:t>
                </a:r>
                <a14:m>
                  <m:oMath xmlns:m="http://schemas.openxmlformats.org/officeDocument/2006/math">
                    <m:r>
                      <a:rPr lang="en-US" altLang="ja-JP" sz="3600" b="0" i="1" smtClean="0">
                        <a:latin typeface="Cambria Math" panose="02040503050406030204" pitchFamily="18" charset="0"/>
                      </a:rPr>
                      <m:t>𝛼</m:t>
                    </m:r>
                  </m:oMath>
                </a14:m>
                <a:r>
                  <a:rPr lang="en-US" altLang="ja-JP" sz="3600" dirty="0"/>
                  <a:t>)</a:t>
                </a:r>
                <a:endParaRPr kumimoji="1" lang="ja-JP" altLang="en-US" sz="3600" dirty="0"/>
              </a:p>
            </p:txBody>
          </p:sp>
        </mc:Choice>
        <mc:Fallback>
          <p:sp>
            <p:nvSpPr>
              <p:cNvPr id="2" name="タイトル 1">
                <a:extLst>
                  <a:ext uri="{FF2B5EF4-FFF2-40B4-BE49-F238E27FC236}">
                    <a16:creationId xmlns:a16="http://schemas.microsoft.com/office/drawing/2014/main" id="{CC7D0895-3766-4D08-B520-FA861FE45408}"/>
                  </a:ext>
                </a:extLst>
              </p:cNvPr>
              <p:cNvSpPr>
                <a:spLocks noGrp="1" noRot="1" noChangeAspect="1" noMove="1" noResize="1" noEditPoints="1" noAdjustHandles="1" noChangeArrowheads="1" noChangeShapeType="1" noTextEdit="1"/>
              </p:cNvSpPr>
              <p:nvPr>
                <p:ph type="title"/>
              </p:nvPr>
            </p:nvSpPr>
            <p:spPr>
              <a:xfrm>
                <a:off x="706582" y="231067"/>
                <a:ext cx="8118104" cy="1026234"/>
              </a:xfrm>
              <a:blipFill>
                <a:blip r:embed="rId3"/>
                <a:stretch>
                  <a:fillRect l="-2327" b="-23214"/>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3" name="コンテンツ プレースホルダー 2">
                <a:extLst>
                  <a:ext uri="{FF2B5EF4-FFF2-40B4-BE49-F238E27FC236}">
                    <a16:creationId xmlns:a16="http://schemas.microsoft.com/office/drawing/2014/main" id="{967C35AA-F762-4704-A5C9-DCB23C77A97E}"/>
                  </a:ext>
                </a:extLst>
              </p:cNvPr>
              <p:cNvSpPr>
                <a:spLocks noGrp="1"/>
              </p:cNvSpPr>
              <p:nvPr>
                <p:ph idx="1"/>
              </p:nvPr>
            </p:nvSpPr>
            <p:spPr>
              <a:xfrm>
                <a:off x="822960" y="1661049"/>
                <a:ext cx="7450184" cy="4667180"/>
              </a:xfrm>
            </p:spPr>
            <p:txBody>
              <a:bodyPr>
                <a:normAutofit fontScale="55000" lnSpcReduction="20000"/>
              </a:bodyPr>
              <a:lstStyle/>
              <a:p>
                <a:pPr marL="742950" indent="-742950">
                  <a:lnSpc>
                    <a:spcPct val="120000"/>
                  </a:lnSpc>
                  <a:buFont typeface="+mj-lt"/>
                  <a:buAutoNum type="arabicPeriod"/>
                </a:pPr>
                <a:r>
                  <a:rPr lang="en-US" altLang="ja-JP" dirty="0"/>
                  <a:t>DARTS</a:t>
                </a:r>
                <a:r>
                  <a:rPr lang="ja-JP" altLang="en-US" dirty="0"/>
                  <a:t>で事前学習したモデルの重みを引き継いだ初期個体を生成</a:t>
                </a:r>
              </a:p>
              <a:p>
                <a:pPr marL="742950" indent="-742950">
                  <a:lnSpc>
                    <a:spcPct val="120000"/>
                  </a:lnSpc>
                  <a:buFont typeface="+mj-lt"/>
                  <a:buAutoNum type="arabicPeriod"/>
                </a:pPr>
                <a:r>
                  <a:rPr lang="ja-JP" altLang="en-US" dirty="0"/>
                  <a:t>エリート個体選択</a:t>
                </a:r>
                <a:endParaRPr lang="en-US" altLang="ja-JP" dirty="0"/>
              </a:p>
              <a:p>
                <a:pPr marL="742950" indent="-742950">
                  <a:lnSpc>
                    <a:spcPct val="120000"/>
                  </a:lnSpc>
                  <a:buFont typeface="+mj-lt"/>
                  <a:buAutoNum type="arabicPeriod"/>
                </a:pPr>
                <a:r>
                  <a:rPr lang="ja-JP" altLang="en-US" dirty="0"/>
                  <a:t>重み </a:t>
                </a:r>
                <a14:m>
                  <m:oMath xmlns:m="http://schemas.openxmlformats.org/officeDocument/2006/math">
                    <m:r>
                      <a:rPr lang="en-US" altLang="ja-JP" b="0" i="1" smtClean="0">
                        <a:latin typeface="Cambria Math" panose="02040503050406030204" pitchFamily="18" charset="0"/>
                      </a:rPr>
                      <m:t>𝑤</m:t>
                    </m:r>
                  </m:oMath>
                </a14:m>
                <a:r>
                  <a:rPr lang="en-US" altLang="ja-JP" dirty="0"/>
                  <a:t> </a:t>
                </a:r>
                <a:r>
                  <a:rPr lang="ja-JP" altLang="en-US" dirty="0"/>
                  <a:t>を </a:t>
                </a:r>
                <a14:m>
                  <m:oMath xmlns:m="http://schemas.openxmlformats.org/officeDocument/2006/math">
                    <m:sSub>
                      <m:sSubPr>
                        <m:ctrlPr>
                          <a:rPr lang="en-US" altLang="ja-JP" i="1">
                            <a:latin typeface="Cambria Math" panose="02040503050406030204" pitchFamily="18" charset="0"/>
                          </a:rPr>
                        </m:ctrlPr>
                      </m:sSubPr>
                      <m:e>
                        <m:r>
                          <m:rPr>
                            <m:sty m:val="p"/>
                          </m:rPr>
                          <a:rPr lang="en-US" altLang="ja-JP">
                            <a:latin typeface="Cambria Math" panose="02040503050406030204" pitchFamily="18" charset="0"/>
                          </a:rPr>
                          <m:t>∇</m:t>
                        </m:r>
                      </m:e>
                      <m:sub>
                        <m:r>
                          <a:rPr lang="en-US" altLang="ja-JP" i="1">
                            <a:latin typeface="Cambria Math" panose="02040503050406030204" pitchFamily="18" charset="0"/>
                          </a:rPr>
                          <m:t>𝛼</m:t>
                        </m:r>
                      </m:sub>
                    </m:sSub>
                    <m:sSub>
                      <m:sSubPr>
                        <m:ctrlPr>
                          <a:rPr lang="en-US" altLang="ja-JP" i="1">
                            <a:latin typeface="Cambria Math" panose="02040503050406030204" pitchFamily="18" charset="0"/>
                          </a:rPr>
                        </m:ctrlPr>
                      </m:sSubPr>
                      <m:e>
                        <m:r>
                          <a:rPr lang="en-US" altLang="ja-JP" i="1">
                            <a:latin typeface="Cambria Math" panose="02040503050406030204" pitchFamily="18" charset="0"/>
                          </a:rPr>
                          <m:t>ℒ</m:t>
                        </m:r>
                      </m:e>
                      <m:sub>
                        <m:r>
                          <m:rPr>
                            <m:sty m:val="p"/>
                          </m:rPr>
                          <a:rPr lang="en-US" altLang="ja-JP" b="0" i="0" smtClean="0">
                            <a:latin typeface="Cambria Math" panose="02040503050406030204" pitchFamily="18" charset="0"/>
                          </a:rPr>
                          <m:t>train</m:t>
                        </m:r>
                      </m:sub>
                    </m:sSub>
                    <m:r>
                      <a:rPr lang="en-US" altLang="ja-JP" i="1">
                        <a:latin typeface="Cambria Math" panose="02040503050406030204" pitchFamily="18" charset="0"/>
                      </a:rPr>
                      <m:t>(</m:t>
                    </m:r>
                    <m:r>
                      <a:rPr lang="en-US" altLang="ja-JP" i="1">
                        <a:latin typeface="Cambria Math" panose="02040503050406030204" pitchFamily="18" charset="0"/>
                      </a:rPr>
                      <m:t>𝑤</m:t>
                    </m:r>
                    <m:r>
                      <a:rPr lang="en-US" altLang="ja-JP" i="1">
                        <a:latin typeface="Cambria Math" panose="02040503050406030204" pitchFamily="18" charset="0"/>
                      </a:rPr>
                      <m:t>, </m:t>
                    </m:r>
                    <m:acc>
                      <m:accPr>
                        <m:chr m:val="̅"/>
                        <m:ctrlPr>
                          <a:rPr lang="en-US" altLang="ja-JP" i="1" smtClean="0">
                            <a:latin typeface="Cambria Math" panose="02040503050406030204" pitchFamily="18" charset="0"/>
                          </a:rPr>
                        </m:ctrlPr>
                      </m:accPr>
                      <m:e>
                        <m:r>
                          <a:rPr lang="en-US" altLang="ja-JP" b="0" i="1" smtClean="0">
                            <a:latin typeface="Cambria Math" panose="02040503050406030204" pitchFamily="18" charset="0"/>
                          </a:rPr>
                          <m:t>𝛼</m:t>
                        </m:r>
                      </m:e>
                    </m:acc>
                    <m:r>
                      <a:rPr lang="en-US" altLang="ja-JP" i="1">
                        <a:latin typeface="Cambria Math" panose="02040503050406030204" pitchFamily="18" charset="0"/>
                      </a:rPr>
                      <m:t>)</m:t>
                    </m:r>
                  </m:oMath>
                </a14:m>
                <a:r>
                  <a:rPr lang="en-US" altLang="ja-JP" dirty="0"/>
                  <a:t> </a:t>
                </a:r>
                <a:r>
                  <a:rPr lang="ja-JP" altLang="en-US" dirty="0"/>
                  <a:t>で更新</a:t>
                </a:r>
              </a:p>
              <a:p>
                <a:pPr marL="742950" indent="-742950">
                  <a:lnSpc>
                    <a:spcPct val="120000"/>
                  </a:lnSpc>
                  <a:buFont typeface="+mj-lt"/>
                  <a:buAutoNum type="arabicPeriod"/>
                </a:pPr>
                <a:r>
                  <a:rPr lang="ja-JP" altLang="en-US" dirty="0"/>
                  <a:t>個体 </a:t>
                </a:r>
                <a14:m>
                  <m:oMath xmlns:m="http://schemas.openxmlformats.org/officeDocument/2006/math">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𝛼</m:t>
                        </m:r>
                      </m:e>
                      <m:sub>
                        <m:r>
                          <a:rPr lang="en-US" altLang="ja-JP" b="0" i="1" smtClean="0">
                            <a:latin typeface="Cambria Math" panose="02040503050406030204" pitchFamily="18" charset="0"/>
                          </a:rPr>
                          <m:t>𝑖</m:t>
                        </m:r>
                      </m:sub>
                    </m:sSub>
                  </m:oMath>
                </a14:m>
                <a:r>
                  <a:rPr lang="en-US" altLang="ja-JP" dirty="0"/>
                  <a:t> </a:t>
                </a:r>
                <a:r>
                  <a:rPr lang="ja-JP" altLang="en-US" dirty="0"/>
                  <a:t>を </a:t>
                </a:r>
                <a14:m>
                  <m:oMath xmlns:m="http://schemas.openxmlformats.org/officeDocument/2006/math">
                    <m:sSub>
                      <m:sSubPr>
                        <m:ctrlPr>
                          <a:rPr lang="en-US" altLang="ja-JP" i="1">
                            <a:latin typeface="Cambria Math" panose="02040503050406030204" pitchFamily="18" charset="0"/>
                          </a:rPr>
                        </m:ctrlPr>
                      </m:sSubPr>
                      <m:e>
                        <m:r>
                          <m:rPr>
                            <m:sty m:val="p"/>
                          </m:rPr>
                          <a:rPr lang="en-US" altLang="ja-JP">
                            <a:latin typeface="Cambria Math" panose="02040503050406030204" pitchFamily="18" charset="0"/>
                          </a:rPr>
                          <m:t>∇</m:t>
                        </m:r>
                      </m:e>
                      <m:sub>
                        <m:r>
                          <a:rPr lang="en-US" altLang="ja-JP" i="1">
                            <a:latin typeface="Cambria Math" panose="02040503050406030204" pitchFamily="18" charset="0"/>
                          </a:rPr>
                          <m:t>𝛼</m:t>
                        </m:r>
                      </m:sub>
                    </m:sSub>
                    <m:sSub>
                      <m:sSubPr>
                        <m:ctrlPr>
                          <a:rPr lang="en-US" altLang="ja-JP" i="1">
                            <a:latin typeface="Cambria Math" panose="02040503050406030204" pitchFamily="18" charset="0"/>
                          </a:rPr>
                        </m:ctrlPr>
                      </m:sSubPr>
                      <m:e>
                        <m:r>
                          <a:rPr lang="en-US" altLang="ja-JP" i="1">
                            <a:latin typeface="Cambria Math" panose="02040503050406030204" pitchFamily="18" charset="0"/>
                          </a:rPr>
                          <m:t>ℒ</m:t>
                        </m:r>
                      </m:e>
                      <m:sub>
                        <m:r>
                          <m:rPr>
                            <m:sty m:val="p"/>
                          </m:rPr>
                          <a:rPr lang="en-US" altLang="ja-JP" i="0">
                            <a:latin typeface="Cambria Math" panose="02040503050406030204" pitchFamily="18" charset="0"/>
                          </a:rPr>
                          <m:t>valid</m:t>
                        </m:r>
                      </m:sub>
                    </m:sSub>
                    <m:r>
                      <a:rPr lang="en-US" altLang="ja-JP" i="1">
                        <a:latin typeface="Cambria Math" panose="02040503050406030204" pitchFamily="18" charset="0"/>
                      </a:rPr>
                      <m:t>(</m:t>
                    </m:r>
                    <m:r>
                      <a:rPr lang="en-US" altLang="ja-JP" b="0" i="1" smtClean="0">
                        <a:latin typeface="Cambria Math" panose="02040503050406030204" pitchFamily="18" charset="0"/>
                      </a:rPr>
                      <m:t>𝑤</m:t>
                    </m:r>
                    <m:r>
                      <a:rPr lang="en-US" altLang="ja-JP" i="1">
                        <a:latin typeface="Cambria Math" panose="02040503050406030204" pitchFamily="18" charset="0"/>
                      </a:rPr>
                      <m:t>, </m:t>
                    </m:r>
                    <m:sSub>
                      <m:sSubPr>
                        <m:ctrlPr>
                          <a:rPr lang="en-US" altLang="ja-JP" i="1">
                            <a:latin typeface="Cambria Math" panose="02040503050406030204" pitchFamily="18" charset="0"/>
                          </a:rPr>
                        </m:ctrlPr>
                      </m:sSubPr>
                      <m:e>
                        <m:r>
                          <a:rPr lang="en-US" altLang="ja-JP" i="1">
                            <a:latin typeface="Cambria Math" panose="02040503050406030204" pitchFamily="18" charset="0"/>
                          </a:rPr>
                          <m:t>𝛼</m:t>
                        </m:r>
                      </m:e>
                      <m:sub>
                        <m:r>
                          <a:rPr lang="en-US" altLang="ja-JP" i="1">
                            <a:latin typeface="Cambria Math" panose="02040503050406030204" pitchFamily="18" charset="0"/>
                          </a:rPr>
                          <m:t>𝑖</m:t>
                        </m:r>
                      </m:sub>
                    </m:sSub>
                    <m:r>
                      <a:rPr lang="en-US" altLang="ja-JP" i="1">
                        <a:latin typeface="Cambria Math" panose="02040503050406030204" pitchFamily="18" charset="0"/>
                      </a:rPr>
                      <m:t>)</m:t>
                    </m:r>
                  </m:oMath>
                </a14:m>
                <a:r>
                  <a:rPr lang="en-US" altLang="ja-JP" dirty="0"/>
                  <a:t> </a:t>
                </a:r>
                <a:r>
                  <a:rPr lang="ja-JP" altLang="en-US" dirty="0"/>
                  <a:t>で更新</a:t>
                </a:r>
                <a:endParaRPr lang="en-US" altLang="ja-JP" dirty="0"/>
              </a:p>
              <a:p>
                <a:pPr marL="742950" indent="-742950">
                  <a:lnSpc>
                    <a:spcPct val="120000"/>
                  </a:lnSpc>
                  <a:buFont typeface="+mj-lt"/>
                  <a:buAutoNum type="arabicPeriod"/>
                </a:pPr>
                <a:r>
                  <a:rPr lang="ja-JP" altLang="en-US" dirty="0"/>
                  <a:t>適応度 </a:t>
                </a:r>
                <a14:m>
                  <m:oMath xmlns:m="http://schemas.openxmlformats.org/officeDocument/2006/math">
                    <m:sSub>
                      <m:sSubPr>
                        <m:ctrlPr>
                          <a:rPr lang="en-US" altLang="ja-JP" i="1">
                            <a:latin typeface="Cambria Math" panose="02040503050406030204" pitchFamily="18" charset="0"/>
                          </a:rPr>
                        </m:ctrlPr>
                      </m:sSubPr>
                      <m:e>
                        <m:r>
                          <m:rPr>
                            <m:sty m:val="p"/>
                          </m:rPr>
                          <a:rPr lang="en-US" altLang="ja-JP">
                            <a:latin typeface="Cambria Math" panose="02040503050406030204" pitchFamily="18" charset="0"/>
                          </a:rPr>
                          <m:t>∇</m:t>
                        </m:r>
                      </m:e>
                      <m:sub>
                        <m:r>
                          <a:rPr lang="en-US" altLang="ja-JP" i="1">
                            <a:latin typeface="Cambria Math" panose="02040503050406030204" pitchFamily="18" charset="0"/>
                          </a:rPr>
                          <m:t>𝛼</m:t>
                        </m:r>
                      </m:sub>
                    </m:sSub>
                    <m:sSub>
                      <m:sSubPr>
                        <m:ctrlPr>
                          <a:rPr lang="en-US" altLang="ja-JP" i="1">
                            <a:latin typeface="Cambria Math" panose="02040503050406030204" pitchFamily="18" charset="0"/>
                          </a:rPr>
                        </m:ctrlPr>
                      </m:sSubPr>
                      <m:e>
                        <m:r>
                          <a:rPr lang="en-US" altLang="ja-JP" i="1">
                            <a:latin typeface="Cambria Math" panose="02040503050406030204" pitchFamily="18" charset="0"/>
                          </a:rPr>
                          <m:t>ℒ</m:t>
                        </m:r>
                      </m:e>
                      <m:sub>
                        <m:r>
                          <m:rPr>
                            <m:sty m:val="p"/>
                          </m:rPr>
                          <a:rPr lang="en-US" altLang="ja-JP" b="0" i="0" smtClean="0">
                            <a:latin typeface="Cambria Math" panose="02040503050406030204" pitchFamily="18" charset="0"/>
                          </a:rPr>
                          <m:t>test</m:t>
                        </m:r>
                      </m:sub>
                    </m:sSub>
                    <m:r>
                      <a:rPr lang="en-US" altLang="ja-JP" i="1">
                        <a:latin typeface="Cambria Math" panose="02040503050406030204" pitchFamily="18" charset="0"/>
                      </a:rPr>
                      <m:t>(</m:t>
                    </m:r>
                    <m:r>
                      <a:rPr lang="en-US" altLang="ja-JP" b="0" i="1" smtClean="0">
                        <a:latin typeface="Cambria Math" panose="02040503050406030204" pitchFamily="18" charset="0"/>
                      </a:rPr>
                      <m:t>𝑤</m:t>
                    </m:r>
                    <m:r>
                      <a:rPr lang="en-US" altLang="ja-JP" i="1">
                        <a:latin typeface="Cambria Math" panose="02040503050406030204" pitchFamily="18" charset="0"/>
                      </a:rPr>
                      <m:t>, </m:t>
                    </m:r>
                    <m:sSub>
                      <m:sSubPr>
                        <m:ctrlPr>
                          <a:rPr lang="en-US" altLang="ja-JP" i="1">
                            <a:latin typeface="Cambria Math" panose="02040503050406030204" pitchFamily="18" charset="0"/>
                          </a:rPr>
                        </m:ctrlPr>
                      </m:sSubPr>
                      <m:e>
                        <m:r>
                          <a:rPr lang="en-US" altLang="ja-JP" i="1">
                            <a:latin typeface="Cambria Math" panose="02040503050406030204" pitchFamily="18" charset="0"/>
                          </a:rPr>
                          <m:t>𝛼</m:t>
                        </m:r>
                      </m:e>
                      <m:sub>
                        <m:r>
                          <a:rPr lang="en-US" altLang="ja-JP" i="1">
                            <a:latin typeface="Cambria Math" panose="02040503050406030204" pitchFamily="18" charset="0"/>
                          </a:rPr>
                          <m:t>𝑖</m:t>
                        </m:r>
                      </m:sub>
                    </m:sSub>
                    <m:r>
                      <a:rPr lang="en-US" altLang="ja-JP" i="1">
                        <a:latin typeface="Cambria Math" panose="02040503050406030204" pitchFamily="18" charset="0"/>
                      </a:rPr>
                      <m:t>)</m:t>
                    </m:r>
                  </m:oMath>
                </a14:m>
                <a:r>
                  <a:rPr lang="en-US" altLang="ja-JP" dirty="0"/>
                  <a:t> </a:t>
                </a:r>
                <a:r>
                  <a:rPr lang="ja-JP" altLang="en-US" dirty="0"/>
                  <a:t>で個体 </a:t>
                </a:r>
                <a14:m>
                  <m:oMath xmlns:m="http://schemas.openxmlformats.org/officeDocument/2006/math">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𝛼</m:t>
                        </m:r>
                      </m:e>
                      <m:sub>
                        <m:r>
                          <a:rPr lang="en-US" altLang="ja-JP" b="0" i="1" smtClean="0">
                            <a:latin typeface="Cambria Math" panose="02040503050406030204" pitchFamily="18" charset="0"/>
                          </a:rPr>
                          <m:t>𝑖</m:t>
                        </m:r>
                      </m:sub>
                    </m:sSub>
                  </m:oMath>
                </a14:m>
                <a:r>
                  <a:rPr lang="en-US" altLang="ja-JP" dirty="0"/>
                  <a:t> </a:t>
                </a:r>
                <a:r>
                  <a:rPr lang="ja-JP" altLang="en-US" dirty="0"/>
                  <a:t>を評価</a:t>
                </a:r>
              </a:p>
              <a:p>
                <a:pPr marL="742950" indent="-742950">
                  <a:lnSpc>
                    <a:spcPct val="120000"/>
                  </a:lnSpc>
                  <a:buFont typeface="+mj-lt"/>
                  <a:buAutoNum type="arabicPeriod"/>
                </a:pPr>
                <a:r>
                  <a:rPr lang="ja-JP" altLang="en-US" dirty="0"/>
                  <a:t>交叉で子個体群生成</a:t>
                </a:r>
              </a:p>
              <a:p>
                <a:pPr marL="742950" indent="-742950">
                  <a:lnSpc>
                    <a:spcPct val="120000"/>
                  </a:lnSpc>
                  <a:buFont typeface="+mj-lt"/>
                  <a:buAutoNum type="arabicPeriod"/>
                </a:pPr>
                <a:r>
                  <a:rPr lang="ja-JP" altLang="en-US" dirty="0"/>
                  <a:t>親個体群と子個体群の突然変異</a:t>
                </a:r>
              </a:p>
              <a:p>
                <a:pPr marL="742950" indent="-742950">
                  <a:lnSpc>
                    <a:spcPct val="120000"/>
                  </a:lnSpc>
                  <a:buFont typeface="+mj-lt"/>
                  <a:buAutoNum type="arabicPeriod"/>
                </a:pPr>
                <a:r>
                  <a:rPr lang="ja-JP" altLang="en-US" dirty="0"/>
                  <a:t>熱力学的選択をして次世代とする</a:t>
                </a:r>
              </a:p>
              <a:p>
                <a:pPr marL="742950" indent="-742950">
                  <a:lnSpc>
                    <a:spcPct val="120000"/>
                  </a:lnSpc>
                  <a:buFont typeface="+mj-lt"/>
                  <a:buAutoNum type="arabicPeriod"/>
                </a:pPr>
                <a:r>
                  <a:rPr lang="ja-JP" altLang="en-US" dirty="0"/>
                  <a:t>収束するまで </a:t>
                </a:r>
                <a:r>
                  <a:rPr lang="en-US" altLang="ja-JP" dirty="0"/>
                  <a:t>2. </a:t>
                </a:r>
                <a:r>
                  <a:rPr lang="ja-JP" altLang="en-US" dirty="0"/>
                  <a:t>に戻る</a:t>
                </a:r>
                <a:endParaRPr lang="en-US" altLang="ja-JP" dirty="0"/>
              </a:p>
            </p:txBody>
          </p:sp>
        </mc:Choice>
        <mc:Fallback>
          <p:sp>
            <p:nvSpPr>
              <p:cNvPr id="3" name="コンテンツ プレースホルダー 2">
                <a:extLst>
                  <a:ext uri="{FF2B5EF4-FFF2-40B4-BE49-F238E27FC236}">
                    <a16:creationId xmlns:a16="http://schemas.microsoft.com/office/drawing/2014/main" id="{967C35AA-F762-4704-A5C9-DCB23C77A97E}"/>
                  </a:ext>
                </a:extLst>
              </p:cNvPr>
              <p:cNvSpPr>
                <a:spLocks noGrp="1" noRot="1" noChangeAspect="1" noMove="1" noResize="1" noEditPoints="1" noAdjustHandles="1" noChangeArrowheads="1" noChangeShapeType="1" noTextEdit="1"/>
              </p:cNvSpPr>
              <p:nvPr>
                <p:ph idx="1"/>
              </p:nvPr>
            </p:nvSpPr>
            <p:spPr>
              <a:xfrm>
                <a:off x="822960" y="1661049"/>
                <a:ext cx="7450184" cy="4667180"/>
              </a:xfrm>
              <a:blipFill>
                <a:blip r:embed="rId4"/>
                <a:stretch>
                  <a:fillRect l="-2619" t="-2350" r="-2046" b="-1436"/>
                </a:stretch>
              </a:blipFill>
            </p:spPr>
            <p:txBody>
              <a:bodyPr/>
              <a:lstStyle/>
              <a:p>
                <a:r>
                  <a:rPr lang="ja-JP" altLang="en-US">
                    <a:noFill/>
                  </a:rPr>
                  <a:t> </a:t>
                </a:r>
              </a:p>
            </p:txBody>
          </p:sp>
        </mc:Fallback>
      </mc:AlternateContent>
      <p:sp>
        <p:nvSpPr>
          <p:cNvPr id="4" name="スライド番号プレースホルダー 3">
            <a:extLst>
              <a:ext uri="{FF2B5EF4-FFF2-40B4-BE49-F238E27FC236}">
                <a16:creationId xmlns:a16="http://schemas.microsoft.com/office/drawing/2014/main" id="{4AF181D3-7262-47C2-8302-F138D11F0ACB}"/>
              </a:ext>
            </a:extLst>
          </p:cNvPr>
          <p:cNvSpPr>
            <a:spLocks noGrp="1"/>
          </p:cNvSpPr>
          <p:nvPr>
            <p:ph type="sldNum" sz="quarter" idx="12"/>
          </p:nvPr>
        </p:nvSpPr>
        <p:spPr/>
        <p:txBody>
          <a:bodyPr/>
          <a:lstStyle/>
          <a:p>
            <a:fld id="{304739FC-810C-4CDC-B60F-21F1951FBC64}" type="slidenum">
              <a:rPr kumimoji="1" lang="ja-JP" altLang="en-US" smtClean="0"/>
              <a:t>31</a:t>
            </a:fld>
            <a:endParaRPr kumimoji="1" lang="ja-JP" altLang="en-US"/>
          </a:p>
        </p:txBody>
      </p:sp>
    </p:spTree>
    <p:extLst>
      <p:ext uri="{BB962C8B-B14F-4D97-AF65-F5344CB8AC3E}">
        <p14:creationId xmlns:p14="http://schemas.microsoft.com/office/powerpoint/2010/main" val="810200908"/>
      </p:ext>
    </p:extLst>
  </p:cSld>
  <p:clrMapOvr>
    <a:masterClrMapping/>
  </p:clrMapOvr>
  <mc:AlternateContent xmlns:mc="http://schemas.openxmlformats.org/markup-compatibility/2006" xmlns:p14="http://schemas.microsoft.com/office/powerpoint/2010/main">
    <mc:Choice Requires="p14">
      <p:transition spd="slow" p14:dur="2000" advTm="22019"/>
    </mc:Choice>
    <mc:Fallback xmlns="">
      <p:transition spd="slow" advTm="22019"/>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タイトル 1">
                <a:extLst>
                  <a:ext uri="{FF2B5EF4-FFF2-40B4-BE49-F238E27FC236}">
                    <a16:creationId xmlns:a16="http://schemas.microsoft.com/office/drawing/2014/main" id="{CC7D0895-3766-4D08-B520-FA861FE45408}"/>
                  </a:ext>
                </a:extLst>
              </p:cNvPr>
              <p:cNvSpPr>
                <a:spLocks noGrp="1"/>
              </p:cNvSpPr>
              <p:nvPr>
                <p:ph type="title"/>
              </p:nvPr>
            </p:nvSpPr>
            <p:spPr>
              <a:xfrm>
                <a:off x="706582" y="231067"/>
                <a:ext cx="8118104" cy="1026234"/>
              </a:xfrm>
            </p:spPr>
            <p:txBody>
              <a:bodyPr>
                <a:noAutofit/>
              </a:bodyPr>
              <a:lstStyle/>
              <a:p>
                <a:r>
                  <a:rPr lang="en-US" altLang="ja-JP" sz="3600" dirty="0"/>
                  <a:t>2. DARTS + TDGA(</a:t>
                </a:r>
                <a14:m>
                  <m:oMath xmlns:m="http://schemas.openxmlformats.org/officeDocument/2006/math">
                    <m:r>
                      <a:rPr lang="en-US" altLang="ja-JP" sz="3600" i="1">
                        <a:latin typeface="Cambria Math" panose="02040503050406030204" pitchFamily="18" charset="0"/>
                      </a:rPr>
                      <m:t>𝛼</m:t>
                    </m:r>
                  </m:oMath>
                </a14:m>
                <a:r>
                  <a:rPr lang="en-US" altLang="ja-JP" sz="3600" dirty="0"/>
                  <a:t>)</a:t>
                </a:r>
                <a:endParaRPr kumimoji="1" lang="ja-JP" altLang="en-US" sz="3600" dirty="0"/>
              </a:p>
            </p:txBody>
          </p:sp>
        </mc:Choice>
        <mc:Fallback>
          <p:sp>
            <p:nvSpPr>
              <p:cNvPr id="2" name="タイトル 1">
                <a:extLst>
                  <a:ext uri="{FF2B5EF4-FFF2-40B4-BE49-F238E27FC236}">
                    <a16:creationId xmlns:a16="http://schemas.microsoft.com/office/drawing/2014/main" id="{CC7D0895-3766-4D08-B520-FA861FE45408}"/>
                  </a:ext>
                </a:extLst>
              </p:cNvPr>
              <p:cNvSpPr>
                <a:spLocks noGrp="1" noRot="1" noChangeAspect="1" noMove="1" noResize="1" noEditPoints="1" noAdjustHandles="1" noChangeArrowheads="1" noChangeShapeType="1" noTextEdit="1"/>
              </p:cNvSpPr>
              <p:nvPr>
                <p:ph type="title"/>
              </p:nvPr>
            </p:nvSpPr>
            <p:spPr>
              <a:xfrm>
                <a:off x="706582" y="231067"/>
                <a:ext cx="8118104" cy="1026234"/>
              </a:xfrm>
              <a:blipFill>
                <a:blip r:embed="rId3"/>
                <a:stretch>
                  <a:fillRect l="-2327" b="-23214"/>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3" name="コンテンツ プレースホルダー 2">
                <a:extLst>
                  <a:ext uri="{FF2B5EF4-FFF2-40B4-BE49-F238E27FC236}">
                    <a16:creationId xmlns:a16="http://schemas.microsoft.com/office/drawing/2014/main" id="{967C35AA-F762-4704-A5C9-DCB23C77A97E}"/>
                  </a:ext>
                </a:extLst>
              </p:cNvPr>
              <p:cNvSpPr>
                <a:spLocks noGrp="1"/>
              </p:cNvSpPr>
              <p:nvPr>
                <p:ph idx="1"/>
              </p:nvPr>
            </p:nvSpPr>
            <p:spPr>
              <a:xfrm>
                <a:off x="822960" y="1661049"/>
                <a:ext cx="7450184" cy="4667180"/>
              </a:xfrm>
            </p:spPr>
            <p:txBody>
              <a:bodyPr>
                <a:normAutofit fontScale="55000" lnSpcReduction="20000"/>
              </a:bodyPr>
              <a:lstStyle/>
              <a:p>
                <a:pPr marL="742950" indent="-742950">
                  <a:lnSpc>
                    <a:spcPct val="120000"/>
                  </a:lnSpc>
                  <a:buFont typeface="+mj-lt"/>
                  <a:buAutoNum type="arabicPeriod"/>
                </a:pPr>
                <a:r>
                  <a:rPr lang="en-US" altLang="ja-JP" dirty="0"/>
                  <a:t>DARTS</a:t>
                </a:r>
                <a:r>
                  <a:rPr lang="ja-JP" altLang="en-US" dirty="0"/>
                  <a:t>で事前学習したモデルの重みを引き継いだ初期個体を生成</a:t>
                </a:r>
              </a:p>
              <a:p>
                <a:pPr marL="742950" indent="-742950">
                  <a:lnSpc>
                    <a:spcPct val="120000"/>
                  </a:lnSpc>
                  <a:buFont typeface="+mj-lt"/>
                  <a:buAutoNum type="arabicPeriod"/>
                </a:pPr>
                <a:r>
                  <a:rPr lang="ja-JP" altLang="en-US" dirty="0"/>
                  <a:t>エリート個体選択</a:t>
                </a:r>
                <a:endParaRPr lang="en-US" altLang="ja-JP" dirty="0"/>
              </a:p>
              <a:p>
                <a:pPr marL="742950" indent="-742950">
                  <a:lnSpc>
                    <a:spcPct val="120000"/>
                  </a:lnSpc>
                  <a:buFont typeface="+mj-lt"/>
                  <a:buAutoNum type="arabicPeriod"/>
                </a:pPr>
                <a:r>
                  <a:rPr lang="ja-JP" altLang="en-US" dirty="0">
                    <a:solidFill>
                      <a:schemeClr val="bg1">
                        <a:lumMod val="85000"/>
                      </a:schemeClr>
                    </a:solidFill>
                  </a:rPr>
                  <a:t>重み </a:t>
                </a:r>
                <a14:m>
                  <m:oMath xmlns:m="http://schemas.openxmlformats.org/officeDocument/2006/math">
                    <m:r>
                      <a:rPr lang="en-US" altLang="ja-JP" i="1">
                        <a:solidFill>
                          <a:schemeClr val="bg1">
                            <a:lumMod val="85000"/>
                          </a:schemeClr>
                        </a:solidFill>
                        <a:latin typeface="Cambria Math" panose="02040503050406030204" pitchFamily="18" charset="0"/>
                      </a:rPr>
                      <m:t>𝑤</m:t>
                    </m:r>
                  </m:oMath>
                </a14:m>
                <a:r>
                  <a:rPr lang="en-US" altLang="ja-JP" dirty="0">
                    <a:solidFill>
                      <a:schemeClr val="bg1">
                        <a:lumMod val="85000"/>
                      </a:schemeClr>
                    </a:solidFill>
                  </a:rPr>
                  <a:t> </a:t>
                </a:r>
                <a:r>
                  <a:rPr lang="ja-JP" altLang="en-US" dirty="0">
                    <a:solidFill>
                      <a:schemeClr val="bg1">
                        <a:lumMod val="85000"/>
                      </a:schemeClr>
                    </a:solidFill>
                  </a:rPr>
                  <a:t>を </a:t>
                </a:r>
                <a14:m>
                  <m:oMath xmlns:m="http://schemas.openxmlformats.org/officeDocument/2006/math">
                    <m:sSub>
                      <m:sSubPr>
                        <m:ctrlPr>
                          <a:rPr lang="en-US" altLang="ja-JP" i="1">
                            <a:solidFill>
                              <a:schemeClr val="bg1">
                                <a:lumMod val="85000"/>
                              </a:schemeClr>
                            </a:solidFill>
                            <a:latin typeface="Cambria Math" panose="02040503050406030204" pitchFamily="18" charset="0"/>
                          </a:rPr>
                        </m:ctrlPr>
                      </m:sSubPr>
                      <m:e>
                        <m:r>
                          <m:rPr>
                            <m:sty m:val="p"/>
                          </m:rPr>
                          <a:rPr lang="en-US" altLang="ja-JP">
                            <a:solidFill>
                              <a:schemeClr val="bg1">
                                <a:lumMod val="85000"/>
                              </a:schemeClr>
                            </a:solidFill>
                            <a:latin typeface="Cambria Math" panose="02040503050406030204" pitchFamily="18" charset="0"/>
                          </a:rPr>
                          <m:t>∇</m:t>
                        </m:r>
                      </m:e>
                      <m:sub>
                        <m:r>
                          <a:rPr lang="en-US" altLang="ja-JP" i="1">
                            <a:solidFill>
                              <a:schemeClr val="bg1">
                                <a:lumMod val="85000"/>
                              </a:schemeClr>
                            </a:solidFill>
                            <a:latin typeface="Cambria Math" panose="02040503050406030204" pitchFamily="18" charset="0"/>
                          </a:rPr>
                          <m:t>𝛼</m:t>
                        </m:r>
                      </m:sub>
                    </m:sSub>
                    <m:sSub>
                      <m:sSubPr>
                        <m:ctrlPr>
                          <a:rPr lang="en-US" altLang="ja-JP" i="1">
                            <a:solidFill>
                              <a:schemeClr val="bg1">
                                <a:lumMod val="85000"/>
                              </a:schemeClr>
                            </a:solidFill>
                            <a:latin typeface="Cambria Math" panose="02040503050406030204" pitchFamily="18" charset="0"/>
                          </a:rPr>
                        </m:ctrlPr>
                      </m:sSubPr>
                      <m:e>
                        <m:r>
                          <a:rPr lang="en-US" altLang="ja-JP" i="1">
                            <a:solidFill>
                              <a:schemeClr val="bg1">
                                <a:lumMod val="85000"/>
                              </a:schemeClr>
                            </a:solidFill>
                            <a:latin typeface="Cambria Math" panose="02040503050406030204" pitchFamily="18" charset="0"/>
                          </a:rPr>
                          <m:t>ℒ</m:t>
                        </m:r>
                      </m:e>
                      <m:sub>
                        <m:r>
                          <m:rPr>
                            <m:sty m:val="p"/>
                          </m:rPr>
                          <a:rPr lang="en-US" altLang="ja-JP">
                            <a:solidFill>
                              <a:schemeClr val="bg1">
                                <a:lumMod val="85000"/>
                              </a:schemeClr>
                            </a:solidFill>
                            <a:latin typeface="Cambria Math" panose="02040503050406030204" pitchFamily="18" charset="0"/>
                          </a:rPr>
                          <m:t>train</m:t>
                        </m:r>
                      </m:sub>
                    </m:sSub>
                    <m:r>
                      <a:rPr lang="en-US" altLang="ja-JP" i="1">
                        <a:solidFill>
                          <a:schemeClr val="bg1">
                            <a:lumMod val="85000"/>
                          </a:schemeClr>
                        </a:solidFill>
                        <a:latin typeface="Cambria Math" panose="02040503050406030204" pitchFamily="18" charset="0"/>
                      </a:rPr>
                      <m:t>(</m:t>
                    </m:r>
                    <m:r>
                      <a:rPr lang="en-US" altLang="ja-JP" i="1">
                        <a:solidFill>
                          <a:schemeClr val="bg1">
                            <a:lumMod val="85000"/>
                          </a:schemeClr>
                        </a:solidFill>
                        <a:latin typeface="Cambria Math" panose="02040503050406030204" pitchFamily="18" charset="0"/>
                      </a:rPr>
                      <m:t>𝑤</m:t>
                    </m:r>
                    <m:r>
                      <a:rPr lang="en-US" altLang="ja-JP" i="1">
                        <a:solidFill>
                          <a:schemeClr val="bg1">
                            <a:lumMod val="85000"/>
                          </a:schemeClr>
                        </a:solidFill>
                        <a:latin typeface="Cambria Math" panose="02040503050406030204" pitchFamily="18" charset="0"/>
                      </a:rPr>
                      <m:t>, </m:t>
                    </m:r>
                    <m:acc>
                      <m:accPr>
                        <m:chr m:val="̅"/>
                        <m:ctrlPr>
                          <a:rPr lang="en-US" altLang="ja-JP" i="1">
                            <a:solidFill>
                              <a:schemeClr val="bg1">
                                <a:lumMod val="85000"/>
                              </a:schemeClr>
                            </a:solidFill>
                            <a:latin typeface="Cambria Math" panose="02040503050406030204" pitchFamily="18" charset="0"/>
                          </a:rPr>
                        </m:ctrlPr>
                      </m:accPr>
                      <m:e>
                        <m:r>
                          <a:rPr lang="en-US" altLang="ja-JP" i="1">
                            <a:solidFill>
                              <a:schemeClr val="bg1">
                                <a:lumMod val="85000"/>
                              </a:schemeClr>
                            </a:solidFill>
                            <a:latin typeface="Cambria Math" panose="02040503050406030204" pitchFamily="18" charset="0"/>
                          </a:rPr>
                          <m:t>𝛼</m:t>
                        </m:r>
                      </m:e>
                    </m:acc>
                    <m:r>
                      <a:rPr lang="en-US" altLang="ja-JP" i="1">
                        <a:solidFill>
                          <a:schemeClr val="bg1">
                            <a:lumMod val="85000"/>
                          </a:schemeClr>
                        </a:solidFill>
                        <a:latin typeface="Cambria Math" panose="02040503050406030204" pitchFamily="18" charset="0"/>
                      </a:rPr>
                      <m:t>)</m:t>
                    </m:r>
                  </m:oMath>
                </a14:m>
                <a:r>
                  <a:rPr lang="en-US" altLang="ja-JP" dirty="0">
                    <a:solidFill>
                      <a:schemeClr val="bg1">
                        <a:lumMod val="85000"/>
                      </a:schemeClr>
                    </a:solidFill>
                  </a:rPr>
                  <a:t> </a:t>
                </a:r>
                <a:r>
                  <a:rPr lang="ja-JP" altLang="en-US" dirty="0">
                    <a:solidFill>
                      <a:schemeClr val="bg1">
                        <a:lumMod val="85000"/>
                      </a:schemeClr>
                    </a:solidFill>
                  </a:rPr>
                  <a:t>で更新</a:t>
                </a:r>
              </a:p>
              <a:p>
                <a:pPr marL="742950" indent="-742950">
                  <a:lnSpc>
                    <a:spcPct val="120000"/>
                  </a:lnSpc>
                  <a:buFont typeface="+mj-lt"/>
                  <a:buAutoNum type="arabicPeriod"/>
                </a:pPr>
                <a:r>
                  <a:rPr lang="ja-JP" altLang="en-US" dirty="0"/>
                  <a:t>個体 </a:t>
                </a:r>
                <a14:m>
                  <m:oMath xmlns:m="http://schemas.openxmlformats.org/officeDocument/2006/math">
                    <m:sSub>
                      <m:sSubPr>
                        <m:ctrlPr>
                          <a:rPr lang="en-US" altLang="ja-JP" i="1">
                            <a:latin typeface="Cambria Math" panose="02040503050406030204" pitchFamily="18" charset="0"/>
                          </a:rPr>
                        </m:ctrlPr>
                      </m:sSubPr>
                      <m:e>
                        <m:r>
                          <a:rPr lang="en-US" altLang="ja-JP" i="1">
                            <a:latin typeface="Cambria Math" panose="02040503050406030204" pitchFamily="18" charset="0"/>
                          </a:rPr>
                          <m:t>𝛼</m:t>
                        </m:r>
                      </m:e>
                      <m:sub>
                        <m:r>
                          <a:rPr lang="en-US" altLang="ja-JP" i="1">
                            <a:latin typeface="Cambria Math" panose="02040503050406030204" pitchFamily="18" charset="0"/>
                          </a:rPr>
                          <m:t>𝑖</m:t>
                        </m:r>
                      </m:sub>
                    </m:sSub>
                  </m:oMath>
                </a14:m>
                <a:r>
                  <a:rPr lang="en-US" altLang="ja-JP" dirty="0"/>
                  <a:t> </a:t>
                </a:r>
                <a:r>
                  <a:rPr lang="ja-JP" altLang="en-US" dirty="0"/>
                  <a:t>を </a:t>
                </a:r>
                <a14:m>
                  <m:oMath xmlns:m="http://schemas.openxmlformats.org/officeDocument/2006/math">
                    <m:sSub>
                      <m:sSubPr>
                        <m:ctrlPr>
                          <a:rPr lang="en-US" altLang="ja-JP" i="1">
                            <a:latin typeface="Cambria Math" panose="02040503050406030204" pitchFamily="18" charset="0"/>
                          </a:rPr>
                        </m:ctrlPr>
                      </m:sSubPr>
                      <m:e>
                        <m:r>
                          <m:rPr>
                            <m:sty m:val="p"/>
                          </m:rPr>
                          <a:rPr lang="en-US" altLang="ja-JP">
                            <a:latin typeface="Cambria Math" panose="02040503050406030204" pitchFamily="18" charset="0"/>
                          </a:rPr>
                          <m:t>∇</m:t>
                        </m:r>
                      </m:e>
                      <m:sub>
                        <m:r>
                          <a:rPr lang="en-US" altLang="ja-JP" i="1">
                            <a:latin typeface="Cambria Math" panose="02040503050406030204" pitchFamily="18" charset="0"/>
                          </a:rPr>
                          <m:t>𝛼</m:t>
                        </m:r>
                      </m:sub>
                    </m:sSub>
                    <m:sSub>
                      <m:sSubPr>
                        <m:ctrlPr>
                          <a:rPr lang="en-US" altLang="ja-JP" i="1">
                            <a:latin typeface="Cambria Math" panose="02040503050406030204" pitchFamily="18" charset="0"/>
                          </a:rPr>
                        </m:ctrlPr>
                      </m:sSubPr>
                      <m:e>
                        <m:r>
                          <a:rPr lang="en-US" altLang="ja-JP" i="1">
                            <a:latin typeface="Cambria Math" panose="02040503050406030204" pitchFamily="18" charset="0"/>
                          </a:rPr>
                          <m:t>ℒ</m:t>
                        </m:r>
                      </m:e>
                      <m:sub>
                        <m:r>
                          <m:rPr>
                            <m:sty m:val="p"/>
                          </m:rPr>
                          <a:rPr lang="en-US" altLang="ja-JP">
                            <a:latin typeface="Cambria Math" panose="02040503050406030204" pitchFamily="18" charset="0"/>
                          </a:rPr>
                          <m:t>valid</m:t>
                        </m:r>
                      </m:sub>
                    </m:sSub>
                    <m:r>
                      <a:rPr lang="en-US" altLang="ja-JP" i="1">
                        <a:latin typeface="Cambria Math" panose="02040503050406030204" pitchFamily="18" charset="0"/>
                      </a:rPr>
                      <m:t>(</m:t>
                    </m:r>
                    <m:r>
                      <a:rPr lang="en-US" altLang="ja-JP" i="1">
                        <a:latin typeface="Cambria Math" panose="02040503050406030204" pitchFamily="18" charset="0"/>
                      </a:rPr>
                      <m:t>𝑤</m:t>
                    </m:r>
                    <m:r>
                      <a:rPr lang="en-US" altLang="ja-JP" i="1">
                        <a:latin typeface="Cambria Math" panose="02040503050406030204" pitchFamily="18" charset="0"/>
                      </a:rPr>
                      <m:t>, </m:t>
                    </m:r>
                    <m:sSub>
                      <m:sSubPr>
                        <m:ctrlPr>
                          <a:rPr lang="en-US" altLang="ja-JP" i="1">
                            <a:latin typeface="Cambria Math" panose="02040503050406030204" pitchFamily="18" charset="0"/>
                          </a:rPr>
                        </m:ctrlPr>
                      </m:sSubPr>
                      <m:e>
                        <m:r>
                          <a:rPr lang="en-US" altLang="ja-JP" i="1">
                            <a:latin typeface="Cambria Math" panose="02040503050406030204" pitchFamily="18" charset="0"/>
                          </a:rPr>
                          <m:t>𝛼</m:t>
                        </m:r>
                      </m:e>
                      <m:sub>
                        <m:r>
                          <a:rPr lang="en-US" altLang="ja-JP" i="1">
                            <a:latin typeface="Cambria Math" panose="02040503050406030204" pitchFamily="18" charset="0"/>
                          </a:rPr>
                          <m:t>𝑖</m:t>
                        </m:r>
                      </m:sub>
                    </m:sSub>
                    <m:r>
                      <a:rPr lang="en-US" altLang="ja-JP" i="1">
                        <a:latin typeface="Cambria Math" panose="02040503050406030204" pitchFamily="18" charset="0"/>
                      </a:rPr>
                      <m:t>)</m:t>
                    </m:r>
                  </m:oMath>
                </a14:m>
                <a:r>
                  <a:rPr lang="en-US" altLang="ja-JP" dirty="0"/>
                  <a:t> </a:t>
                </a:r>
                <a:r>
                  <a:rPr lang="ja-JP" altLang="en-US" dirty="0"/>
                  <a:t>で更新</a:t>
                </a:r>
                <a:endParaRPr lang="en-US" altLang="ja-JP" dirty="0"/>
              </a:p>
              <a:p>
                <a:pPr marL="742950" indent="-742950">
                  <a:lnSpc>
                    <a:spcPct val="120000"/>
                  </a:lnSpc>
                  <a:buFont typeface="+mj-lt"/>
                  <a:buAutoNum type="arabicPeriod"/>
                </a:pPr>
                <a:r>
                  <a:rPr lang="ja-JP" altLang="en-US" dirty="0"/>
                  <a:t>適応度 </a:t>
                </a:r>
                <a14:m>
                  <m:oMath xmlns:m="http://schemas.openxmlformats.org/officeDocument/2006/math">
                    <m:sSub>
                      <m:sSubPr>
                        <m:ctrlPr>
                          <a:rPr lang="en-US" altLang="ja-JP" i="1">
                            <a:latin typeface="Cambria Math" panose="02040503050406030204" pitchFamily="18" charset="0"/>
                          </a:rPr>
                        </m:ctrlPr>
                      </m:sSubPr>
                      <m:e>
                        <m:r>
                          <m:rPr>
                            <m:sty m:val="p"/>
                          </m:rPr>
                          <a:rPr lang="en-US" altLang="ja-JP">
                            <a:latin typeface="Cambria Math" panose="02040503050406030204" pitchFamily="18" charset="0"/>
                          </a:rPr>
                          <m:t>∇</m:t>
                        </m:r>
                      </m:e>
                      <m:sub>
                        <m:r>
                          <a:rPr lang="en-US" altLang="ja-JP" i="1">
                            <a:latin typeface="Cambria Math" panose="02040503050406030204" pitchFamily="18" charset="0"/>
                          </a:rPr>
                          <m:t>𝛼</m:t>
                        </m:r>
                      </m:sub>
                    </m:sSub>
                    <m:sSub>
                      <m:sSubPr>
                        <m:ctrlPr>
                          <a:rPr lang="en-US" altLang="ja-JP" i="1">
                            <a:latin typeface="Cambria Math" panose="02040503050406030204" pitchFamily="18" charset="0"/>
                          </a:rPr>
                        </m:ctrlPr>
                      </m:sSubPr>
                      <m:e>
                        <m:r>
                          <a:rPr lang="en-US" altLang="ja-JP" i="1">
                            <a:latin typeface="Cambria Math" panose="02040503050406030204" pitchFamily="18" charset="0"/>
                          </a:rPr>
                          <m:t>ℒ</m:t>
                        </m:r>
                      </m:e>
                      <m:sub>
                        <m:r>
                          <m:rPr>
                            <m:sty m:val="p"/>
                          </m:rPr>
                          <a:rPr lang="en-US" altLang="ja-JP">
                            <a:latin typeface="Cambria Math" panose="02040503050406030204" pitchFamily="18" charset="0"/>
                          </a:rPr>
                          <m:t>test</m:t>
                        </m:r>
                      </m:sub>
                    </m:sSub>
                    <m:r>
                      <a:rPr lang="en-US" altLang="ja-JP" i="1">
                        <a:latin typeface="Cambria Math" panose="02040503050406030204" pitchFamily="18" charset="0"/>
                      </a:rPr>
                      <m:t>(</m:t>
                    </m:r>
                    <m:r>
                      <a:rPr lang="en-US" altLang="ja-JP" i="1">
                        <a:latin typeface="Cambria Math" panose="02040503050406030204" pitchFamily="18" charset="0"/>
                      </a:rPr>
                      <m:t>𝑤</m:t>
                    </m:r>
                    <m:r>
                      <a:rPr lang="en-US" altLang="ja-JP" i="1">
                        <a:latin typeface="Cambria Math" panose="02040503050406030204" pitchFamily="18" charset="0"/>
                      </a:rPr>
                      <m:t>, </m:t>
                    </m:r>
                    <m:sSub>
                      <m:sSubPr>
                        <m:ctrlPr>
                          <a:rPr lang="en-US" altLang="ja-JP" i="1">
                            <a:latin typeface="Cambria Math" panose="02040503050406030204" pitchFamily="18" charset="0"/>
                          </a:rPr>
                        </m:ctrlPr>
                      </m:sSubPr>
                      <m:e>
                        <m:r>
                          <a:rPr lang="en-US" altLang="ja-JP" i="1">
                            <a:latin typeface="Cambria Math" panose="02040503050406030204" pitchFamily="18" charset="0"/>
                          </a:rPr>
                          <m:t>𝛼</m:t>
                        </m:r>
                      </m:e>
                      <m:sub>
                        <m:r>
                          <a:rPr lang="en-US" altLang="ja-JP" i="1">
                            <a:latin typeface="Cambria Math" panose="02040503050406030204" pitchFamily="18" charset="0"/>
                          </a:rPr>
                          <m:t>𝑖</m:t>
                        </m:r>
                      </m:sub>
                    </m:sSub>
                    <m:r>
                      <a:rPr lang="en-US" altLang="ja-JP" i="1">
                        <a:latin typeface="Cambria Math" panose="02040503050406030204" pitchFamily="18" charset="0"/>
                      </a:rPr>
                      <m:t>)</m:t>
                    </m:r>
                  </m:oMath>
                </a14:m>
                <a:r>
                  <a:rPr lang="en-US" altLang="ja-JP" dirty="0"/>
                  <a:t> </a:t>
                </a:r>
                <a:r>
                  <a:rPr lang="ja-JP" altLang="en-US" dirty="0"/>
                  <a:t>で個体 </a:t>
                </a:r>
                <a14:m>
                  <m:oMath xmlns:m="http://schemas.openxmlformats.org/officeDocument/2006/math">
                    <m:sSub>
                      <m:sSubPr>
                        <m:ctrlPr>
                          <a:rPr lang="en-US" altLang="ja-JP" i="1">
                            <a:latin typeface="Cambria Math" panose="02040503050406030204" pitchFamily="18" charset="0"/>
                          </a:rPr>
                        </m:ctrlPr>
                      </m:sSubPr>
                      <m:e>
                        <m:r>
                          <a:rPr lang="en-US" altLang="ja-JP" i="1">
                            <a:latin typeface="Cambria Math" panose="02040503050406030204" pitchFamily="18" charset="0"/>
                          </a:rPr>
                          <m:t>𝛼</m:t>
                        </m:r>
                      </m:e>
                      <m:sub>
                        <m:r>
                          <a:rPr lang="en-US" altLang="ja-JP" i="1">
                            <a:latin typeface="Cambria Math" panose="02040503050406030204" pitchFamily="18" charset="0"/>
                          </a:rPr>
                          <m:t>𝑖</m:t>
                        </m:r>
                      </m:sub>
                    </m:sSub>
                  </m:oMath>
                </a14:m>
                <a:r>
                  <a:rPr lang="en-US" altLang="ja-JP" dirty="0"/>
                  <a:t> </a:t>
                </a:r>
                <a:r>
                  <a:rPr lang="ja-JP" altLang="en-US" dirty="0"/>
                  <a:t>を評価</a:t>
                </a:r>
              </a:p>
              <a:p>
                <a:pPr marL="742950" indent="-742950">
                  <a:lnSpc>
                    <a:spcPct val="120000"/>
                  </a:lnSpc>
                  <a:buFont typeface="+mj-lt"/>
                  <a:buAutoNum type="arabicPeriod"/>
                </a:pPr>
                <a:r>
                  <a:rPr lang="ja-JP" altLang="en-US" dirty="0"/>
                  <a:t>交叉で子個体群生成</a:t>
                </a:r>
              </a:p>
              <a:p>
                <a:pPr marL="742950" indent="-742950">
                  <a:lnSpc>
                    <a:spcPct val="120000"/>
                  </a:lnSpc>
                  <a:buFont typeface="+mj-lt"/>
                  <a:buAutoNum type="arabicPeriod"/>
                </a:pPr>
                <a:r>
                  <a:rPr lang="ja-JP" altLang="en-US" dirty="0"/>
                  <a:t>親個体群と子個体群の突然変異</a:t>
                </a:r>
              </a:p>
              <a:p>
                <a:pPr marL="742950" indent="-742950">
                  <a:lnSpc>
                    <a:spcPct val="120000"/>
                  </a:lnSpc>
                  <a:buFont typeface="+mj-lt"/>
                  <a:buAutoNum type="arabicPeriod"/>
                </a:pPr>
                <a:r>
                  <a:rPr lang="ja-JP" altLang="en-US" dirty="0"/>
                  <a:t>熱力学的選択をして次世代とする</a:t>
                </a:r>
              </a:p>
              <a:p>
                <a:pPr marL="742950" indent="-742950">
                  <a:lnSpc>
                    <a:spcPct val="120000"/>
                  </a:lnSpc>
                  <a:buFont typeface="+mj-lt"/>
                  <a:buAutoNum type="arabicPeriod"/>
                </a:pPr>
                <a:r>
                  <a:rPr lang="ja-JP" altLang="en-US" dirty="0"/>
                  <a:t>収束するまで </a:t>
                </a:r>
                <a:r>
                  <a:rPr lang="en-US" altLang="ja-JP" dirty="0"/>
                  <a:t>2. </a:t>
                </a:r>
                <a:r>
                  <a:rPr lang="ja-JP" altLang="en-US" dirty="0"/>
                  <a:t>に戻る</a:t>
                </a:r>
                <a:endParaRPr lang="en-US" altLang="ja-JP" dirty="0"/>
              </a:p>
            </p:txBody>
          </p:sp>
        </mc:Choice>
        <mc:Fallback>
          <p:sp>
            <p:nvSpPr>
              <p:cNvPr id="3" name="コンテンツ プレースホルダー 2">
                <a:extLst>
                  <a:ext uri="{FF2B5EF4-FFF2-40B4-BE49-F238E27FC236}">
                    <a16:creationId xmlns:a16="http://schemas.microsoft.com/office/drawing/2014/main" id="{967C35AA-F762-4704-A5C9-DCB23C77A97E}"/>
                  </a:ext>
                </a:extLst>
              </p:cNvPr>
              <p:cNvSpPr>
                <a:spLocks noGrp="1" noRot="1" noChangeAspect="1" noMove="1" noResize="1" noEditPoints="1" noAdjustHandles="1" noChangeArrowheads="1" noChangeShapeType="1" noTextEdit="1"/>
              </p:cNvSpPr>
              <p:nvPr>
                <p:ph idx="1"/>
              </p:nvPr>
            </p:nvSpPr>
            <p:spPr>
              <a:xfrm>
                <a:off x="822960" y="1661049"/>
                <a:ext cx="7450184" cy="4667180"/>
              </a:xfrm>
              <a:blipFill>
                <a:blip r:embed="rId4"/>
                <a:stretch>
                  <a:fillRect l="-2619" t="-2350" r="-2046" b="-1436"/>
                </a:stretch>
              </a:blipFill>
            </p:spPr>
            <p:txBody>
              <a:bodyPr/>
              <a:lstStyle/>
              <a:p>
                <a:r>
                  <a:rPr lang="ja-JP" altLang="en-US">
                    <a:noFill/>
                  </a:rPr>
                  <a:t> </a:t>
                </a:r>
              </a:p>
            </p:txBody>
          </p:sp>
        </mc:Fallback>
      </mc:AlternateContent>
      <p:sp>
        <p:nvSpPr>
          <p:cNvPr id="4" name="スライド番号プレースホルダー 3">
            <a:extLst>
              <a:ext uri="{FF2B5EF4-FFF2-40B4-BE49-F238E27FC236}">
                <a16:creationId xmlns:a16="http://schemas.microsoft.com/office/drawing/2014/main" id="{4AF181D3-7262-47C2-8302-F138D11F0ACB}"/>
              </a:ext>
            </a:extLst>
          </p:cNvPr>
          <p:cNvSpPr>
            <a:spLocks noGrp="1"/>
          </p:cNvSpPr>
          <p:nvPr>
            <p:ph type="sldNum" sz="quarter" idx="12"/>
          </p:nvPr>
        </p:nvSpPr>
        <p:spPr/>
        <p:txBody>
          <a:bodyPr/>
          <a:lstStyle/>
          <a:p>
            <a:fld id="{304739FC-810C-4CDC-B60F-21F1951FBC64}" type="slidenum">
              <a:rPr kumimoji="1" lang="ja-JP" altLang="en-US" smtClean="0"/>
              <a:t>32</a:t>
            </a:fld>
            <a:endParaRPr kumimoji="1" lang="ja-JP" altLang="en-US"/>
          </a:p>
        </p:txBody>
      </p:sp>
    </p:spTree>
    <p:extLst>
      <p:ext uri="{BB962C8B-B14F-4D97-AF65-F5344CB8AC3E}">
        <p14:creationId xmlns:p14="http://schemas.microsoft.com/office/powerpoint/2010/main" val="2372701097"/>
      </p:ext>
    </p:extLst>
  </p:cSld>
  <p:clrMapOvr>
    <a:masterClrMapping/>
  </p:clrMapOvr>
  <mc:AlternateContent xmlns:mc="http://schemas.openxmlformats.org/markup-compatibility/2006" xmlns:p14="http://schemas.microsoft.com/office/powerpoint/2010/main">
    <mc:Choice Requires="p14">
      <p:transition spd="slow" p14:dur="2000" advTm="22019"/>
    </mc:Choice>
    <mc:Fallback xmlns="">
      <p:transition spd="slow" advTm="22019"/>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C7D0895-3766-4D08-B520-FA861FE45408}"/>
              </a:ext>
            </a:extLst>
          </p:cNvPr>
          <p:cNvSpPr>
            <a:spLocks noGrp="1"/>
          </p:cNvSpPr>
          <p:nvPr>
            <p:ph type="title"/>
          </p:nvPr>
        </p:nvSpPr>
        <p:spPr>
          <a:xfrm>
            <a:off x="706582" y="231067"/>
            <a:ext cx="8118104" cy="1026234"/>
          </a:xfrm>
        </p:spPr>
        <p:txBody>
          <a:bodyPr>
            <a:noAutofit/>
          </a:bodyPr>
          <a:lstStyle/>
          <a:p>
            <a:r>
              <a:rPr lang="en-US" altLang="ja-JP" sz="3600" dirty="0"/>
              <a:t>3. DARTS + TDGA</a:t>
            </a:r>
            <a:endParaRPr kumimoji="1" lang="ja-JP" altLang="en-US" sz="3600" dirty="0"/>
          </a:p>
        </p:txBody>
      </p:sp>
      <mc:AlternateContent xmlns:mc="http://schemas.openxmlformats.org/markup-compatibility/2006">
        <mc:Choice xmlns:a14="http://schemas.microsoft.com/office/drawing/2010/main" Requires="a14">
          <p:sp>
            <p:nvSpPr>
              <p:cNvPr id="3" name="コンテンツ プレースホルダー 2">
                <a:extLst>
                  <a:ext uri="{FF2B5EF4-FFF2-40B4-BE49-F238E27FC236}">
                    <a16:creationId xmlns:a16="http://schemas.microsoft.com/office/drawing/2014/main" id="{967C35AA-F762-4704-A5C9-DCB23C77A97E}"/>
                  </a:ext>
                </a:extLst>
              </p:cNvPr>
              <p:cNvSpPr>
                <a:spLocks noGrp="1"/>
              </p:cNvSpPr>
              <p:nvPr>
                <p:ph idx="1"/>
              </p:nvPr>
            </p:nvSpPr>
            <p:spPr>
              <a:xfrm>
                <a:off x="822960" y="1661049"/>
                <a:ext cx="7450184" cy="4667180"/>
              </a:xfrm>
            </p:spPr>
            <p:txBody>
              <a:bodyPr>
                <a:normAutofit fontScale="55000" lnSpcReduction="20000"/>
              </a:bodyPr>
              <a:lstStyle/>
              <a:p>
                <a:pPr marL="742950" indent="-742950">
                  <a:lnSpc>
                    <a:spcPct val="120000"/>
                  </a:lnSpc>
                  <a:buFont typeface="+mj-lt"/>
                  <a:buAutoNum type="arabicPeriod"/>
                </a:pPr>
                <a:r>
                  <a:rPr lang="en-US" altLang="ja-JP" dirty="0"/>
                  <a:t>DARTS</a:t>
                </a:r>
                <a:r>
                  <a:rPr lang="ja-JP" altLang="en-US" dirty="0"/>
                  <a:t>で事前学習したモデルの重みを引き継いだ初期個体を生成</a:t>
                </a:r>
              </a:p>
              <a:p>
                <a:pPr marL="742950" indent="-742950">
                  <a:lnSpc>
                    <a:spcPct val="120000"/>
                  </a:lnSpc>
                  <a:buFont typeface="+mj-lt"/>
                  <a:buAutoNum type="arabicPeriod"/>
                </a:pPr>
                <a:r>
                  <a:rPr lang="ja-JP" altLang="en-US" dirty="0"/>
                  <a:t>エリート個体選択</a:t>
                </a:r>
                <a:endParaRPr lang="en-US" altLang="ja-JP" dirty="0"/>
              </a:p>
              <a:p>
                <a:pPr marL="742950" indent="-742950">
                  <a:lnSpc>
                    <a:spcPct val="120000"/>
                  </a:lnSpc>
                  <a:buFont typeface="+mj-lt"/>
                  <a:buAutoNum type="arabicPeriod"/>
                </a:pPr>
                <a:r>
                  <a:rPr lang="ja-JP" altLang="en-US" dirty="0">
                    <a:solidFill>
                      <a:schemeClr val="bg1">
                        <a:lumMod val="85000"/>
                      </a:schemeClr>
                    </a:solidFill>
                  </a:rPr>
                  <a:t>重み </a:t>
                </a:r>
                <a14:m>
                  <m:oMath xmlns:m="http://schemas.openxmlformats.org/officeDocument/2006/math">
                    <m:r>
                      <a:rPr lang="en-US" altLang="ja-JP" i="1">
                        <a:solidFill>
                          <a:schemeClr val="bg1">
                            <a:lumMod val="85000"/>
                          </a:schemeClr>
                        </a:solidFill>
                        <a:latin typeface="Cambria Math" panose="02040503050406030204" pitchFamily="18" charset="0"/>
                      </a:rPr>
                      <m:t>𝑤</m:t>
                    </m:r>
                  </m:oMath>
                </a14:m>
                <a:r>
                  <a:rPr lang="en-US" altLang="ja-JP" dirty="0">
                    <a:solidFill>
                      <a:schemeClr val="bg1">
                        <a:lumMod val="85000"/>
                      </a:schemeClr>
                    </a:solidFill>
                  </a:rPr>
                  <a:t> </a:t>
                </a:r>
                <a:r>
                  <a:rPr lang="ja-JP" altLang="en-US" dirty="0">
                    <a:solidFill>
                      <a:schemeClr val="bg1">
                        <a:lumMod val="85000"/>
                      </a:schemeClr>
                    </a:solidFill>
                  </a:rPr>
                  <a:t>を </a:t>
                </a:r>
                <a14:m>
                  <m:oMath xmlns:m="http://schemas.openxmlformats.org/officeDocument/2006/math">
                    <m:sSub>
                      <m:sSubPr>
                        <m:ctrlPr>
                          <a:rPr lang="en-US" altLang="ja-JP" i="1">
                            <a:solidFill>
                              <a:schemeClr val="bg1">
                                <a:lumMod val="85000"/>
                              </a:schemeClr>
                            </a:solidFill>
                            <a:latin typeface="Cambria Math" panose="02040503050406030204" pitchFamily="18" charset="0"/>
                          </a:rPr>
                        </m:ctrlPr>
                      </m:sSubPr>
                      <m:e>
                        <m:r>
                          <m:rPr>
                            <m:sty m:val="p"/>
                          </m:rPr>
                          <a:rPr lang="en-US" altLang="ja-JP">
                            <a:solidFill>
                              <a:schemeClr val="bg1">
                                <a:lumMod val="85000"/>
                              </a:schemeClr>
                            </a:solidFill>
                            <a:latin typeface="Cambria Math" panose="02040503050406030204" pitchFamily="18" charset="0"/>
                          </a:rPr>
                          <m:t>∇</m:t>
                        </m:r>
                      </m:e>
                      <m:sub>
                        <m:r>
                          <a:rPr lang="en-US" altLang="ja-JP" i="1">
                            <a:solidFill>
                              <a:schemeClr val="bg1">
                                <a:lumMod val="85000"/>
                              </a:schemeClr>
                            </a:solidFill>
                            <a:latin typeface="Cambria Math" panose="02040503050406030204" pitchFamily="18" charset="0"/>
                          </a:rPr>
                          <m:t>𝛼</m:t>
                        </m:r>
                      </m:sub>
                    </m:sSub>
                    <m:sSub>
                      <m:sSubPr>
                        <m:ctrlPr>
                          <a:rPr lang="en-US" altLang="ja-JP" i="1">
                            <a:solidFill>
                              <a:schemeClr val="bg1">
                                <a:lumMod val="85000"/>
                              </a:schemeClr>
                            </a:solidFill>
                            <a:latin typeface="Cambria Math" panose="02040503050406030204" pitchFamily="18" charset="0"/>
                          </a:rPr>
                        </m:ctrlPr>
                      </m:sSubPr>
                      <m:e>
                        <m:r>
                          <a:rPr lang="en-US" altLang="ja-JP" i="1">
                            <a:solidFill>
                              <a:schemeClr val="bg1">
                                <a:lumMod val="85000"/>
                              </a:schemeClr>
                            </a:solidFill>
                            <a:latin typeface="Cambria Math" panose="02040503050406030204" pitchFamily="18" charset="0"/>
                          </a:rPr>
                          <m:t>ℒ</m:t>
                        </m:r>
                      </m:e>
                      <m:sub>
                        <m:r>
                          <m:rPr>
                            <m:sty m:val="p"/>
                          </m:rPr>
                          <a:rPr lang="en-US" altLang="ja-JP">
                            <a:solidFill>
                              <a:schemeClr val="bg1">
                                <a:lumMod val="85000"/>
                              </a:schemeClr>
                            </a:solidFill>
                            <a:latin typeface="Cambria Math" panose="02040503050406030204" pitchFamily="18" charset="0"/>
                          </a:rPr>
                          <m:t>train</m:t>
                        </m:r>
                      </m:sub>
                    </m:sSub>
                    <m:r>
                      <a:rPr lang="en-US" altLang="ja-JP" i="1">
                        <a:solidFill>
                          <a:schemeClr val="bg1">
                            <a:lumMod val="85000"/>
                          </a:schemeClr>
                        </a:solidFill>
                        <a:latin typeface="Cambria Math" panose="02040503050406030204" pitchFamily="18" charset="0"/>
                      </a:rPr>
                      <m:t>(</m:t>
                    </m:r>
                    <m:r>
                      <a:rPr lang="en-US" altLang="ja-JP" i="1">
                        <a:solidFill>
                          <a:schemeClr val="bg1">
                            <a:lumMod val="85000"/>
                          </a:schemeClr>
                        </a:solidFill>
                        <a:latin typeface="Cambria Math" panose="02040503050406030204" pitchFamily="18" charset="0"/>
                      </a:rPr>
                      <m:t>𝑤</m:t>
                    </m:r>
                    <m:r>
                      <a:rPr lang="en-US" altLang="ja-JP" i="1">
                        <a:solidFill>
                          <a:schemeClr val="bg1">
                            <a:lumMod val="85000"/>
                          </a:schemeClr>
                        </a:solidFill>
                        <a:latin typeface="Cambria Math" panose="02040503050406030204" pitchFamily="18" charset="0"/>
                      </a:rPr>
                      <m:t>, </m:t>
                    </m:r>
                    <m:acc>
                      <m:accPr>
                        <m:chr m:val="̅"/>
                        <m:ctrlPr>
                          <a:rPr lang="en-US" altLang="ja-JP" i="1">
                            <a:solidFill>
                              <a:schemeClr val="bg1">
                                <a:lumMod val="85000"/>
                              </a:schemeClr>
                            </a:solidFill>
                            <a:latin typeface="Cambria Math" panose="02040503050406030204" pitchFamily="18" charset="0"/>
                          </a:rPr>
                        </m:ctrlPr>
                      </m:accPr>
                      <m:e>
                        <m:r>
                          <a:rPr lang="en-US" altLang="ja-JP" i="1">
                            <a:solidFill>
                              <a:schemeClr val="bg1">
                                <a:lumMod val="85000"/>
                              </a:schemeClr>
                            </a:solidFill>
                            <a:latin typeface="Cambria Math" panose="02040503050406030204" pitchFamily="18" charset="0"/>
                          </a:rPr>
                          <m:t>𝛼</m:t>
                        </m:r>
                      </m:e>
                    </m:acc>
                    <m:r>
                      <a:rPr lang="en-US" altLang="ja-JP" i="1">
                        <a:solidFill>
                          <a:schemeClr val="bg1">
                            <a:lumMod val="85000"/>
                          </a:schemeClr>
                        </a:solidFill>
                        <a:latin typeface="Cambria Math" panose="02040503050406030204" pitchFamily="18" charset="0"/>
                      </a:rPr>
                      <m:t>)</m:t>
                    </m:r>
                  </m:oMath>
                </a14:m>
                <a:r>
                  <a:rPr lang="en-US" altLang="ja-JP" dirty="0">
                    <a:solidFill>
                      <a:schemeClr val="bg1">
                        <a:lumMod val="85000"/>
                      </a:schemeClr>
                    </a:solidFill>
                  </a:rPr>
                  <a:t> </a:t>
                </a:r>
                <a:r>
                  <a:rPr lang="ja-JP" altLang="en-US" dirty="0">
                    <a:solidFill>
                      <a:schemeClr val="bg1">
                        <a:lumMod val="85000"/>
                      </a:schemeClr>
                    </a:solidFill>
                  </a:rPr>
                  <a:t>で更新</a:t>
                </a:r>
              </a:p>
              <a:p>
                <a:pPr marL="742950" indent="-742950">
                  <a:lnSpc>
                    <a:spcPct val="120000"/>
                  </a:lnSpc>
                  <a:buFont typeface="+mj-lt"/>
                  <a:buAutoNum type="arabicPeriod"/>
                </a:pPr>
                <a:r>
                  <a:rPr lang="ja-JP" altLang="en-US" dirty="0">
                    <a:solidFill>
                      <a:schemeClr val="bg1">
                        <a:lumMod val="85000"/>
                      </a:schemeClr>
                    </a:solidFill>
                  </a:rPr>
                  <a:t>個体 </a:t>
                </a:r>
                <a14:m>
                  <m:oMath xmlns:m="http://schemas.openxmlformats.org/officeDocument/2006/math">
                    <m:sSub>
                      <m:sSubPr>
                        <m:ctrlPr>
                          <a:rPr lang="en-US" altLang="ja-JP" i="1">
                            <a:solidFill>
                              <a:schemeClr val="bg1">
                                <a:lumMod val="85000"/>
                              </a:schemeClr>
                            </a:solidFill>
                            <a:latin typeface="Cambria Math" panose="02040503050406030204" pitchFamily="18" charset="0"/>
                          </a:rPr>
                        </m:ctrlPr>
                      </m:sSubPr>
                      <m:e>
                        <m:r>
                          <a:rPr lang="en-US" altLang="ja-JP" i="1">
                            <a:solidFill>
                              <a:schemeClr val="bg1">
                                <a:lumMod val="85000"/>
                              </a:schemeClr>
                            </a:solidFill>
                            <a:latin typeface="Cambria Math" panose="02040503050406030204" pitchFamily="18" charset="0"/>
                          </a:rPr>
                          <m:t>𝛼</m:t>
                        </m:r>
                      </m:e>
                      <m:sub>
                        <m:r>
                          <a:rPr lang="en-US" altLang="ja-JP" i="1">
                            <a:solidFill>
                              <a:schemeClr val="bg1">
                                <a:lumMod val="85000"/>
                              </a:schemeClr>
                            </a:solidFill>
                            <a:latin typeface="Cambria Math" panose="02040503050406030204" pitchFamily="18" charset="0"/>
                          </a:rPr>
                          <m:t>𝑖</m:t>
                        </m:r>
                      </m:sub>
                    </m:sSub>
                  </m:oMath>
                </a14:m>
                <a:r>
                  <a:rPr lang="en-US" altLang="ja-JP" dirty="0">
                    <a:solidFill>
                      <a:schemeClr val="bg1">
                        <a:lumMod val="85000"/>
                      </a:schemeClr>
                    </a:solidFill>
                  </a:rPr>
                  <a:t> </a:t>
                </a:r>
                <a:r>
                  <a:rPr lang="ja-JP" altLang="en-US" dirty="0">
                    <a:solidFill>
                      <a:schemeClr val="bg1">
                        <a:lumMod val="85000"/>
                      </a:schemeClr>
                    </a:solidFill>
                  </a:rPr>
                  <a:t>を </a:t>
                </a:r>
                <a14:m>
                  <m:oMath xmlns:m="http://schemas.openxmlformats.org/officeDocument/2006/math">
                    <m:sSub>
                      <m:sSubPr>
                        <m:ctrlPr>
                          <a:rPr lang="en-US" altLang="ja-JP" i="1">
                            <a:solidFill>
                              <a:schemeClr val="bg1">
                                <a:lumMod val="85000"/>
                              </a:schemeClr>
                            </a:solidFill>
                            <a:latin typeface="Cambria Math" panose="02040503050406030204" pitchFamily="18" charset="0"/>
                          </a:rPr>
                        </m:ctrlPr>
                      </m:sSubPr>
                      <m:e>
                        <m:r>
                          <m:rPr>
                            <m:sty m:val="p"/>
                          </m:rPr>
                          <a:rPr lang="en-US" altLang="ja-JP">
                            <a:solidFill>
                              <a:schemeClr val="bg1">
                                <a:lumMod val="85000"/>
                              </a:schemeClr>
                            </a:solidFill>
                            <a:latin typeface="Cambria Math" panose="02040503050406030204" pitchFamily="18" charset="0"/>
                          </a:rPr>
                          <m:t>∇</m:t>
                        </m:r>
                      </m:e>
                      <m:sub>
                        <m:r>
                          <a:rPr lang="en-US" altLang="ja-JP" i="1">
                            <a:solidFill>
                              <a:schemeClr val="bg1">
                                <a:lumMod val="85000"/>
                              </a:schemeClr>
                            </a:solidFill>
                            <a:latin typeface="Cambria Math" panose="02040503050406030204" pitchFamily="18" charset="0"/>
                          </a:rPr>
                          <m:t>𝛼</m:t>
                        </m:r>
                      </m:sub>
                    </m:sSub>
                    <m:sSub>
                      <m:sSubPr>
                        <m:ctrlPr>
                          <a:rPr lang="en-US" altLang="ja-JP" i="1">
                            <a:solidFill>
                              <a:schemeClr val="bg1">
                                <a:lumMod val="85000"/>
                              </a:schemeClr>
                            </a:solidFill>
                            <a:latin typeface="Cambria Math" panose="02040503050406030204" pitchFamily="18" charset="0"/>
                          </a:rPr>
                        </m:ctrlPr>
                      </m:sSubPr>
                      <m:e>
                        <m:r>
                          <a:rPr lang="en-US" altLang="ja-JP" i="1">
                            <a:solidFill>
                              <a:schemeClr val="bg1">
                                <a:lumMod val="85000"/>
                              </a:schemeClr>
                            </a:solidFill>
                            <a:latin typeface="Cambria Math" panose="02040503050406030204" pitchFamily="18" charset="0"/>
                          </a:rPr>
                          <m:t>ℒ</m:t>
                        </m:r>
                      </m:e>
                      <m:sub>
                        <m:r>
                          <m:rPr>
                            <m:sty m:val="p"/>
                          </m:rPr>
                          <a:rPr lang="en-US" altLang="ja-JP">
                            <a:solidFill>
                              <a:schemeClr val="bg1">
                                <a:lumMod val="85000"/>
                              </a:schemeClr>
                            </a:solidFill>
                            <a:latin typeface="Cambria Math" panose="02040503050406030204" pitchFamily="18" charset="0"/>
                          </a:rPr>
                          <m:t>valid</m:t>
                        </m:r>
                      </m:sub>
                    </m:sSub>
                    <m:r>
                      <a:rPr lang="en-US" altLang="ja-JP" i="1">
                        <a:solidFill>
                          <a:schemeClr val="bg1">
                            <a:lumMod val="85000"/>
                          </a:schemeClr>
                        </a:solidFill>
                        <a:latin typeface="Cambria Math" panose="02040503050406030204" pitchFamily="18" charset="0"/>
                      </a:rPr>
                      <m:t>(</m:t>
                    </m:r>
                    <m:r>
                      <a:rPr lang="en-US" altLang="ja-JP" i="1">
                        <a:solidFill>
                          <a:schemeClr val="bg1">
                            <a:lumMod val="85000"/>
                          </a:schemeClr>
                        </a:solidFill>
                        <a:latin typeface="Cambria Math" panose="02040503050406030204" pitchFamily="18" charset="0"/>
                      </a:rPr>
                      <m:t>𝑤</m:t>
                    </m:r>
                    <m:r>
                      <a:rPr lang="en-US" altLang="ja-JP" i="1">
                        <a:solidFill>
                          <a:schemeClr val="bg1">
                            <a:lumMod val="85000"/>
                          </a:schemeClr>
                        </a:solidFill>
                        <a:latin typeface="Cambria Math" panose="02040503050406030204" pitchFamily="18" charset="0"/>
                      </a:rPr>
                      <m:t>, </m:t>
                    </m:r>
                    <m:sSub>
                      <m:sSubPr>
                        <m:ctrlPr>
                          <a:rPr lang="en-US" altLang="ja-JP" i="1">
                            <a:solidFill>
                              <a:schemeClr val="bg1">
                                <a:lumMod val="85000"/>
                              </a:schemeClr>
                            </a:solidFill>
                            <a:latin typeface="Cambria Math" panose="02040503050406030204" pitchFamily="18" charset="0"/>
                          </a:rPr>
                        </m:ctrlPr>
                      </m:sSubPr>
                      <m:e>
                        <m:r>
                          <a:rPr lang="en-US" altLang="ja-JP" i="1">
                            <a:solidFill>
                              <a:schemeClr val="bg1">
                                <a:lumMod val="85000"/>
                              </a:schemeClr>
                            </a:solidFill>
                            <a:latin typeface="Cambria Math" panose="02040503050406030204" pitchFamily="18" charset="0"/>
                          </a:rPr>
                          <m:t>𝛼</m:t>
                        </m:r>
                      </m:e>
                      <m:sub>
                        <m:r>
                          <a:rPr lang="en-US" altLang="ja-JP" i="1">
                            <a:solidFill>
                              <a:schemeClr val="bg1">
                                <a:lumMod val="85000"/>
                              </a:schemeClr>
                            </a:solidFill>
                            <a:latin typeface="Cambria Math" panose="02040503050406030204" pitchFamily="18" charset="0"/>
                          </a:rPr>
                          <m:t>𝑖</m:t>
                        </m:r>
                      </m:sub>
                    </m:sSub>
                    <m:r>
                      <a:rPr lang="en-US" altLang="ja-JP" i="1">
                        <a:solidFill>
                          <a:schemeClr val="bg1">
                            <a:lumMod val="85000"/>
                          </a:schemeClr>
                        </a:solidFill>
                        <a:latin typeface="Cambria Math" panose="02040503050406030204" pitchFamily="18" charset="0"/>
                      </a:rPr>
                      <m:t>)</m:t>
                    </m:r>
                  </m:oMath>
                </a14:m>
                <a:r>
                  <a:rPr lang="en-US" altLang="ja-JP" dirty="0">
                    <a:solidFill>
                      <a:schemeClr val="bg1">
                        <a:lumMod val="85000"/>
                      </a:schemeClr>
                    </a:solidFill>
                  </a:rPr>
                  <a:t> </a:t>
                </a:r>
                <a:r>
                  <a:rPr lang="ja-JP" altLang="en-US" dirty="0">
                    <a:solidFill>
                      <a:schemeClr val="bg1">
                        <a:lumMod val="85000"/>
                      </a:schemeClr>
                    </a:solidFill>
                  </a:rPr>
                  <a:t>で更新</a:t>
                </a:r>
                <a:endParaRPr lang="en-US" altLang="ja-JP" dirty="0">
                  <a:solidFill>
                    <a:schemeClr val="bg1">
                      <a:lumMod val="85000"/>
                    </a:schemeClr>
                  </a:solidFill>
                </a:endParaRPr>
              </a:p>
              <a:p>
                <a:pPr marL="742950" indent="-742950">
                  <a:lnSpc>
                    <a:spcPct val="120000"/>
                  </a:lnSpc>
                  <a:buFont typeface="+mj-lt"/>
                  <a:buAutoNum type="arabicPeriod"/>
                </a:pPr>
                <a:r>
                  <a:rPr lang="ja-JP" altLang="en-US" dirty="0"/>
                  <a:t>適応度 </a:t>
                </a:r>
                <a14:m>
                  <m:oMath xmlns:m="http://schemas.openxmlformats.org/officeDocument/2006/math">
                    <m:sSub>
                      <m:sSubPr>
                        <m:ctrlPr>
                          <a:rPr lang="en-US" altLang="ja-JP" i="1">
                            <a:latin typeface="Cambria Math" panose="02040503050406030204" pitchFamily="18" charset="0"/>
                          </a:rPr>
                        </m:ctrlPr>
                      </m:sSubPr>
                      <m:e>
                        <m:r>
                          <m:rPr>
                            <m:sty m:val="p"/>
                          </m:rPr>
                          <a:rPr lang="en-US" altLang="ja-JP">
                            <a:latin typeface="Cambria Math" panose="02040503050406030204" pitchFamily="18" charset="0"/>
                          </a:rPr>
                          <m:t>∇</m:t>
                        </m:r>
                      </m:e>
                      <m:sub>
                        <m:r>
                          <a:rPr lang="en-US" altLang="ja-JP" i="1">
                            <a:latin typeface="Cambria Math" panose="02040503050406030204" pitchFamily="18" charset="0"/>
                          </a:rPr>
                          <m:t>𝛼</m:t>
                        </m:r>
                      </m:sub>
                    </m:sSub>
                    <m:sSub>
                      <m:sSubPr>
                        <m:ctrlPr>
                          <a:rPr lang="en-US" altLang="ja-JP" i="1">
                            <a:latin typeface="Cambria Math" panose="02040503050406030204" pitchFamily="18" charset="0"/>
                          </a:rPr>
                        </m:ctrlPr>
                      </m:sSubPr>
                      <m:e>
                        <m:r>
                          <a:rPr lang="en-US" altLang="ja-JP" i="1">
                            <a:latin typeface="Cambria Math" panose="02040503050406030204" pitchFamily="18" charset="0"/>
                          </a:rPr>
                          <m:t>ℒ</m:t>
                        </m:r>
                      </m:e>
                      <m:sub>
                        <m:r>
                          <m:rPr>
                            <m:sty m:val="p"/>
                          </m:rPr>
                          <a:rPr lang="en-US" altLang="ja-JP">
                            <a:latin typeface="Cambria Math" panose="02040503050406030204" pitchFamily="18" charset="0"/>
                          </a:rPr>
                          <m:t>test</m:t>
                        </m:r>
                      </m:sub>
                    </m:sSub>
                    <m:r>
                      <a:rPr lang="en-US" altLang="ja-JP" i="1">
                        <a:latin typeface="Cambria Math" panose="02040503050406030204" pitchFamily="18" charset="0"/>
                      </a:rPr>
                      <m:t>(</m:t>
                    </m:r>
                    <m:r>
                      <a:rPr lang="en-US" altLang="ja-JP" i="1">
                        <a:latin typeface="Cambria Math" panose="02040503050406030204" pitchFamily="18" charset="0"/>
                      </a:rPr>
                      <m:t>𝑤</m:t>
                    </m:r>
                    <m:r>
                      <a:rPr lang="en-US" altLang="ja-JP" i="1">
                        <a:latin typeface="Cambria Math" panose="02040503050406030204" pitchFamily="18" charset="0"/>
                      </a:rPr>
                      <m:t>, </m:t>
                    </m:r>
                    <m:sSub>
                      <m:sSubPr>
                        <m:ctrlPr>
                          <a:rPr lang="en-US" altLang="ja-JP" i="1">
                            <a:latin typeface="Cambria Math" panose="02040503050406030204" pitchFamily="18" charset="0"/>
                          </a:rPr>
                        </m:ctrlPr>
                      </m:sSubPr>
                      <m:e>
                        <m:r>
                          <a:rPr lang="en-US" altLang="ja-JP" i="1">
                            <a:latin typeface="Cambria Math" panose="02040503050406030204" pitchFamily="18" charset="0"/>
                          </a:rPr>
                          <m:t>𝛼</m:t>
                        </m:r>
                      </m:e>
                      <m:sub>
                        <m:r>
                          <a:rPr lang="en-US" altLang="ja-JP" i="1">
                            <a:latin typeface="Cambria Math" panose="02040503050406030204" pitchFamily="18" charset="0"/>
                          </a:rPr>
                          <m:t>𝑖</m:t>
                        </m:r>
                      </m:sub>
                    </m:sSub>
                    <m:r>
                      <a:rPr lang="en-US" altLang="ja-JP" i="1">
                        <a:latin typeface="Cambria Math" panose="02040503050406030204" pitchFamily="18" charset="0"/>
                      </a:rPr>
                      <m:t>)</m:t>
                    </m:r>
                  </m:oMath>
                </a14:m>
                <a:r>
                  <a:rPr lang="en-US" altLang="ja-JP" dirty="0"/>
                  <a:t> </a:t>
                </a:r>
                <a:r>
                  <a:rPr lang="ja-JP" altLang="en-US" dirty="0"/>
                  <a:t>で個体 </a:t>
                </a:r>
                <a14:m>
                  <m:oMath xmlns:m="http://schemas.openxmlformats.org/officeDocument/2006/math">
                    <m:sSub>
                      <m:sSubPr>
                        <m:ctrlPr>
                          <a:rPr lang="en-US" altLang="ja-JP" i="1">
                            <a:latin typeface="Cambria Math" panose="02040503050406030204" pitchFamily="18" charset="0"/>
                          </a:rPr>
                        </m:ctrlPr>
                      </m:sSubPr>
                      <m:e>
                        <m:r>
                          <a:rPr lang="en-US" altLang="ja-JP" i="1">
                            <a:latin typeface="Cambria Math" panose="02040503050406030204" pitchFamily="18" charset="0"/>
                          </a:rPr>
                          <m:t>𝛼</m:t>
                        </m:r>
                      </m:e>
                      <m:sub>
                        <m:r>
                          <a:rPr lang="en-US" altLang="ja-JP" i="1">
                            <a:latin typeface="Cambria Math" panose="02040503050406030204" pitchFamily="18" charset="0"/>
                          </a:rPr>
                          <m:t>𝑖</m:t>
                        </m:r>
                      </m:sub>
                    </m:sSub>
                  </m:oMath>
                </a14:m>
                <a:r>
                  <a:rPr lang="en-US" altLang="ja-JP" dirty="0"/>
                  <a:t> </a:t>
                </a:r>
                <a:r>
                  <a:rPr lang="ja-JP" altLang="en-US" dirty="0"/>
                  <a:t>を評価</a:t>
                </a:r>
              </a:p>
              <a:p>
                <a:pPr marL="742950" indent="-742950">
                  <a:lnSpc>
                    <a:spcPct val="120000"/>
                  </a:lnSpc>
                  <a:buFont typeface="+mj-lt"/>
                  <a:buAutoNum type="arabicPeriod"/>
                </a:pPr>
                <a:r>
                  <a:rPr lang="ja-JP" altLang="en-US" dirty="0"/>
                  <a:t>交叉で子個体群生成</a:t>
                </a:r>
              </a:p>
              <a:p>
                <a:pPr marL="742950" indent="-742950">
                  <a:lnSpc>
                    <a:spcPct val="120000"/>
                  </a:lnSpc>
                  <a:buFont typeface="+mj-lt"/>
                  <a:buAutoNum type="arabicPeriod"/>
                </a:pPr>
                <a:r>
                  <a:rPr lang="ja-JP" altLang="en-US" dirty="0"/>
                  <a:t>親個体群と子個体群の突然変異</a:t>
                </a:r>
              </a:p>
              <a:p>
                <a:pPr marL="742950" indent="-742950">
                  <a:lnSpc>
                    <a:spcPct val="120000"/>
                  </a:lnSpc>
                  <a:buFont typeface="+mj-lt"/>
                  <a:buAutoNum type="arabicPeriod"/>
                </a:pPr>
                <a:r>
                  <a:rPr lang="ja-JP" altLang="en-US" dirty="0"/>
                  <a:t>熱力学的選択をして次世代とする</a:t>
                </a:r>
              </a:p>
              <a:p>
                <a:pPr marL="742950" indent="-742950">
                  <a:lnSpc>
                    <a:spcPct val="120000"/>
                  </a:lnSpc>
                  <a:buFont typeface="+mj-lt"/>
                  <a:buAutoNum type="arabicPeriod"/>
                </a:pPr>
                <a:r>
                  <a:rPr lang="ja-JP" altLang="en-US" dirty="0"/>
                  <a:t>収束するまで </a:t>
                </a:r>
                <a:r>
                  <a:rPr lang="en-US" altLang="ja-JP" dirty="0"/>
                  <a:t>2. </a:t>
                </a:r>
                <a:r>
                  <a:rPr lang="ja-JP" altLang="en-US" dirty="0"/>
                  <a:t>に戻る</a:t>
                </a:r>
                <a:endParaRPr lang="en-US" altLang="ja-JP" dirty="0"/>
              </a:p>
            </p:txBody>
          </p:sp>
        </mc:Choice>
        <mc:Fallback>
          <p:sp>
            <p:nvSpPr>
              <p:cNvPr id="3" name="コンテンツ プレースホルダー 2">
                <a:extLst>
                  <a:ext uri="{FF2B5EF4-FFF2-40B4-BE49-F238E27FC236}">
                    <a16:creationId xmlns:a16="http://schemas.microsoft.com/office/drawing/2014/main" id="{967C35AA-F762-4704-A5C9-DCB23C77A97E}"/>
                  </a:ext>
                </a:extLst>
              </p:cNvPr>
              <p:cNvSpPr>
                <a:spLocks noGrp="1" noRot="1" noChangeAspect="1" noMove="1" noResize="1" noEditPoints="1" noAdjustHandles="1" noChangeArrowheads="1" noChangeShapeType="1" noTextEdit="1"/>
              </p:cNvSpPr>
              <p:nvPr>
                <p:ph idx="1"/>
              </p:nvPr>
            </p:nvSpPr>
            <p:spPr>
              <a:xfrm>
                <a:off x="822960" y="1661049"/>
                <a:ext cx="7450184" cy="4667180"/>
              </a:xfrm>
              <a:blipFill>
                <a:blip r:embed="rId3"/>
                <a:stretch>
                  <a:fillRect l="-2619" t="-2350" r="-2046" b="-1436"/>
                </a:stretch>
              </a:blipFill>
            </p:spPr>
            <p:txBody>
              <a:bodyPr/>
              <a:lstStyle/>
              <a:p>
                <a:r>
                  <a:rPr lang="ja-JP" altLang="en-US">
                    <a:noFill/>
                  </a:rPr>
                  <a:t> </a:t>
                </a:r>
              </a:p>
            </p:txBody>
          </p:sp>
        </mc:Fallback>
      </mc:AlternateContent>
      <p:sp>
        <p:nvSpPr>
          <p:cNvPr id="4" name="スライド番号プレースホルダー 3">
            <a:extLst>
              <a:ext uri="{FF2B5EF4-FFF2-40B4-BE49-F238E27FC236}">
                <a16:creationId xmlns:a16="http://schemas.microsoft.com/office/drawing/2014/main" id="{4AF181D3-7262-47C2-8302-F138D11F0ACB}"/>
              </a:ext>
            </a:extLst>
          </p:cNvPr>
          <p:cNvSpPr>
            <a:spLocks noGrp="1"/>
          </p:cNvSpPr>
          <p:nvPr>
            <p:ph type="sldNum" sz="quarter" idx="12"/>
          </p:nvPr>
        </p:nvSpPr>
        <p:spPr/>
        <p:txBody>
          <a:bodyPr/>
          <a:lstStyle/>
          <a:p>
            <a:fld id="{304739FC-810C-4CDC-B60F-21F1951FBC64}" type="slidenum">
              <a:rPr kumimoji="1" lang="ja-JP" altLang="en-US" smtClean="0"/>
              <a:t>33</a:t>
            </a:fld>
            <a:endParaRPr kumimoji="1" lang="ja-JP" altLang="en-US"/>
          </a:p>
        </p:txBody>
      </p:sp>
    </p:spTree>
    <p:extLst>
      <p:ext uri="{BB962C8B-B14F-4D97-AF65-F5344CB8AC3E}">
        <p14:creationId xmlns:p14="http://schemas.microsoft.com/office/powerpoint/2010/main" val="874095416"/>
      </p:ext>
    </p:extLst>
  </p:cSld>
  <p:clrMapOvr>
    <a:masterClrMapping/>
  </p:clrMapOvr>
  <mc:AlternateContent xmlns:mc="http://schemas.openxmlformats.org/markup-compatibility/2006" xmlns:p14="http://schemas.microsoft.com/office/powerpoint/2010/main">
    <mc:Choice Requires="p14">
      <p:transition spd="slow" p14:dur="2000" advTm="22019"/>
    </mc:Choice>
    <mc:Fallback xmlns="">
      <p:transition spd="slow" advTm="22019"/>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DDED19A-F6AE-441C-92B9-A405DE100B63}"/>
              </a:ext>
            </a:extLst>
          </p:cNvPr>
          <p:cNvSpPr>
            <a:spLocks noGrp="1"/>
          </p:cNvSpPr>
          <p:nvPr>
            <p:ph type="title"/>
          </p:nvPr>
        </p:nvSpPr>
        <p:spPr/>
        <p:txBody>
          <a:bodyPr/>
          <a:lstStyle/>
          <a:p>
            <a:r>
              <a:rPr lang="ja-JP" altLang="en-US" dirty="0"/>
              <a:t>実験</a:t>
            </a:r>
            <a:r>
              <a:rPr lang="en-US" altLang="ja-JP" dirty="0"/>
              <a:t>2 </a:t>
            </a:r>
            <a:r>
              <a:rPr lang="ja-JP" altLang="en-US" dirty="0"/>
              <a:t>： 提案手法</a:t>
            </a:r>
            <a:endParaRPr kumimoji="1" lang="ja-JP" altLang="en-US" dirty="0"/>
          </a:p>
        </p:txBody>
      </p:sp>
      <mc:AlternateContent xmlns:mc="http://schemas.openxmlformats.org/markup-compatibility/2006">
        <mc:Choice xmlns:a14="http://schemas.microsoft.com/office/drawing/2010/main" Requires="a14">
          <p:sp>
            <p:nvSpPr>
              <p:cNvPr id="3" name="コンテンツ プレースホルダー 2">
                <a:extLst>
                  <a:ext uri="{FF2B5EF4-FFF2-40B4-BE49-F238E27FC236}">
                    <a16:creationId xmlns:a16="http://schemas.microsoft.com/office/drawing/2014/main" id="{A7A94FAA-6D57-48C0-9290-8285B02E992E}"/>
                  </a:ext>
                </a:extLst>
              </p:cNvPr>
              <p:cNvSpPr>
                <a:spLocks noGrp="1"/>
              </p:cNvSpPr>
              <p:nvPr>
                <p:ph idx="1"/>
              </p:nvPr>
            </p:nvSpPr>
            <p:spPr/>
            <p:txBody>
              <a:bodyPr/>
              <a:lstStyle/>
              <a:p>
                <a:pPr marL="742950" indent="-742950">
                  <a:lnSpc>
                    <a:spcPct val="150000"/>
                  </a:lnSpc>
                  <a:buFont typeface="+mj-lt"/>
                  <a:buAutoNum type="arabicPeriod"/>
                </a:pPr>
                <a:r>
                  <a:rPr lang="en-US" altLang="ja-JP" dirty="0"/>
                  <a:t>DARTS + TDGA(</a:t>
                </a:r>
                <a14:m>
                  <m:oMath xmlns:m="http://schemas.openxmlformats.org/officeDocument/2006/math">
                    <m:r>
                      <a:rPr lang="en-US" altLang="ja-JP" i="1">
                        <a:latin typeface="Cambria Math" panose="02040503050406030204" pitchFamily="18" charset="0"/>
                      </a:rPr>
                      <m:t>𝑤</m:t>
                    </m:r>
                  </m:oMath>
                </a14:m>
                <a:r>
                  <a:rPr lang="en-US" altLang="ja-JP" dirty="0"/>
                  <a:t>, </a:t>
                </a:r>
                <a14:m>
                  <m:oMath xmlns:m="http://schemas.openxmlformats.org/officeDocument/2006/math">
                    <m:r>
                      <a:rPr lang="en-US" altLang="ja-JP" i="1">
                        <a:latin typeface="Cambria Math" panose="02040503050406030204" pitchFamily="18" charset="0"/>
                      </a:rPr>
                      <m:t>𝛼</m:t>
                    </m:r>
                  </m:oMath>
                </a14:m>
                <a:r>
                  <a:rPr lang="en-US" altLang="ja-JP" dirty="0"/>
                  <a:t>)</a:t>
                </a:r>
              </a:p>
              <a:p>
                <a:pPr marL="742950" indent="-742950">
                  <a:lnSpc>
                    <a:spcPct val="150000"/>
                  </a:lnSpc>
                  <a:buFont typeface="+mj-lt"/>
                  <a:buAutoNum type="arabicPeriod"/>
                </a:pPr>
                <a:r>
                  <a:rPr lang="en-US" altLang="ja-JP" dirty="0"/>
                  <a:t>DARTS + TDGA(</a:t>
                </a:r>
                <a14:m>
                  <m:oMath xmlns:m="http://schemas.openxmlformats.org/officeDocument/2006/math">
                    <m:r>
                      <a:rPr lang="en-US" altLang="ja-JP" i="1">
                        <a:latin typeface="Cambria Math" panose="02040503050406030204" pitchFamily="18" charset="0"/>
                      </a:rPr>
                      <m:t>𝛼</m:t>
                    </m:r>
                  </m:oMath>
                </a14:m>
                <a:r>
                  <a:rPr lang="en-US" altLang="ja-JP" dirty="0"/>
                  <a:t>)</a:t>
                </a:r>
              </a:p>
              <a:p>
                <a:pPr marL="742950" indent="-742950">
                  <a:lnSpc>
                    <a:spcPct val="150000"/>
                  </a:lnSpc>
                  <a:buFont typeface="+mj-lt"/>
                  <a:buAutoNum type="arabicPeriod"/>
                </a:pPr>
                <a:r>
                  <a:rPr lang="en-US" altLang="ja-JP" dirty="0"/>
                  <a:t>DARTS + TDGA</a:t>
                </a:r>
              </a:p>
            </p:txBody>
          </p:sp>
        </mc:Choice>
        <mc:Fallback>
          <p:sp>
            <p:nvSpPr>
              <p:cNvPr id="3" name="コンテンツ プレースホルダー 2">
                <a:extLst>
                  <a:ext uri="{FF2B5EF4-FFF2-40B4-BE49-F238E27FC236}">
                    <a16:creationId xmlns:a16="http://schemas.microsoft.com/office/drawing/2014/main" id="{A7A94FAA-6D57-48C0-9290-8285B02E992E}"/>
                  </a:ext>
                </a:extLst>
              </p:cNvPr>
              <p:cNvSpPr>
                <a:spLocks noGrp="1" noRot="1" noChangeAspect="1" noMove="1" noResize="1" noEditPoints="1" noAdjustHandles="1" noChangeArrowheads="1" noChangeShapeType="1" noTextEdit="1"/>
              </p:cNvSpPr>
              <p:nvPr>
                <p:ph idx="1"/>
              </p:nvPr>
            </p:nvSpPr>
            <p:spPr>
              <a:blipFill>
                <a:blip r:embed="rId2"/>
                <a:stretch>
                  <a:fillRect l="-4604" t="-269"/>
                </a:stretch>
              </a:blipFill>
            </p:spPr>
            <p:txBody>
              <a:bodyPr/>
              <a:lstStyle/>
              <a:p>
                <a:r>
                  <a:rPr lang="ja-JP" altLang="en-US">
                    <a:noFill/>
                  </a:rPr>
                  <a:t> </a:t>
                </a:r>
              </a:p>
            </p:txBody>
          </p:sp>
        </mc:Fallback>
      </mc:AlternateContent>
      <p:sp>
        <p:nvSpPr>
          <p:cNvPr id="4" name="スライド番号プレースホルダー 3">
            <a:extLst>
              <a:ext uri="{FF2B5EF4-FFF2-40B4-BE49-F238E27FC236}">
                <a16:creationId xmlns:a16="http://schemas.microsoft.com/office/drawing/2014/main" id="{C703D922-DBD6-4F7D-968F-B39434FC5ED0}"/>
              </a:ext>
            </a:extLst>
          </p:cNvPr>
          <p:cNvSpPr>
            <a:spLocks noGrp="1"/>
          </p:cNvSpPr>
          <p:nvPr>
            <p:ph type="sldNum" sz="quarter" idx="12"/>
          </p:nvPr>
        </p:nvSpPr>
        <p:spPr/>
        <p:txBody>
          <a:bodyPr/>
          <a:lstStyle/>
          <a:p>
            <a:fld id="{304739FC-810C-4CDC-B60F-21F1951FBC64}" type="slidenum">
              <a:rPr kumimoji="1" lang="ja-JP" altLang="en-US" smtClean="0"/>
              <a:t>34</a:t>
            </a:fld>
            <a:endParaRPr kumimoji="1" lang="ja-JP" altLang="en-US"/>
          </a:p>
        </p:txBody>
      </p:sp>
    </p:spTree>
    <p:extLst>
      <p:ext uri="{BB962C8B-B14F-4D97-AF65-F5344CB8AC3E}">
        <p14:creationId xmlns:p14="http://schemas.microsoft.com/office/powerpoint/2010/main" val="234568485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B0B09C2-8DC5-4BBA-84C5-43A6FFD8F112}"/>
              </a:ext>
            </a:extLst>
          </p:cNvPr>
          <p:cNvSpPr>
            <a:spLocks noGrp="1"/>
          </p:cNvSpPr>
          <p:nvPr>
            <p:ph type="title"/>
          </p:nvPr>
        </p:nvSpPr>
        <p:spPr/>
        <p:txBody>
          <a:bodyPr/>
          <a:lstStyle/>
          <a:p>
            <a:r>
              <a:rPr lang="ja-JP" altLang="en-US" dirty="0"/>
              <a:t>実験</a:t>
            </a:r>
            <a:r>
              <a:rPr lang="en-US" altLang="ja-JP" dirty="0"/>
              <a:t>2 </a:t>
            </a:r>
            <a:r>
              <a:rPr lang="ja-JP" altLang="en-US" dirty="0"/>
              <a:t>： 実験手順</a:t>
            </a:r>
            <a:endParaRPr kumimoji="1" lang="ja-JP" altLang="en-US" dirty="0"/>
          </a:p>
        </p:txBody>
      </p:sp>
      <p:sp>
        <p:nvSpPr>
          <p:cNvPr id="3" name="コンテンツ プレースホルダー 2">
            <a:extLst>
              <a:ext uri="{FF2B5EF4-FFF2-40B4-BE49-F238E27FC236}">
                <a16:creationId xmlns:a16="http://schemas.microsoft.com/office/drawing/2014/main" id="{6545DCBF-0B36-4555-A8EE-D124C4AA6096}"/>
              </a:ext>
            </a:extLst>
          </p:cNvPr>
          <p:cNvSpPr>
            <a:spLocks noGrp="1"/>
          </p:cNvSpPr>
          <p:nvPr>
            <p:ph idx="1"/>
          </p:nvPr>
        </p:nvSpPr>
        <p:spPr>
          <a:xfrm>
            <a:off x="822959" y="1661049"/>
            <a:ext cx="7543801" cy="894261"/>
          </a:xfrm>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60F04596-12B2-4A47-9518-9299B598E27D}"/>
              </a:ext>
            </a:extLst>
          </p:cNvPr>
          <p:cNvSpPr>
            <a:spLocks noGrp="1"/>
          </p:cNvSpPr>
          <p:nvPr>
            <p:ph type="sldNum" sz="quarter" idx="12"/>
          </p:nvPr>
        </p:nvSpPr>
        <p:spPr/>
        <p:txBody>
          <a:bodyPr/>
          <a:lstStyle/>
          <a:p>
            <a:fld id="{304739FC-810C-4CDC-B60F-21F1951FBC64}" type="slidenum">
              <a:rPr kumimoji="1" lang="ja-JP" altLang="en-US" smtClean="0"/>
              <a:t>35</a:t>
            </a:fld>
            <a:endParaRPr kumimoji="1" lang="ja-JP" altLang="en-US"/>
          </a:p>
        </p:txBody>
      </p:sp>
      <p:sp>
        <p:nvSpPr>
          <p:cNvPr id="5" name="正方形/長方形 4">
            <a:extLst>
              <a:ext uri="{FF2B5EF4-FFF2-40B4-BE49-F238E27FC236}">
                <a16:creationId xmlns:a16="http://schemas.microsoft.com/office/drawing/2014/main" id="{203FF11B-AFE1-4B38-B0A0-2AFBF4141AA2}"/>
              </a:ext>
            </a:extLst>
          </p:cNvPr>
          <p:cNvSpPr/>
          <p:nvPr/>
        </p:nvSpPr>
        <p:spPr>
          <a:xfrm>
            <a:off x="1152394" y="3429000"/>
            <a:ext cx="1515649" cy="7265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DARTS</a:t>
            </a:r>
            <a:endParaRPr kumimoji="1" lang="ja-JP" altLang="en-US" dirty="0"/>
          </a:p>
        </p:txBody>
      </p:sp>
      <p:sp>
        <p:nvSpPr>
          <p:cNvPr id="6" name="正方形/長方形 5">
            <a:extLst>
              <a:ext uri="{FF2B5EF4-FFF2-40B4-BE49-F238E27FC236}">
                <a16:creationId xmlns:a16="http://schemas.microsoft.com/office/drawing/2014/main" id="{EEC4F596-0291-45AA-905B-FFFB90E969C2}"/>
              </a:ext>
            </a:extLst>
          </p:cNvPr>
          <p:cNvSpPr/>
          <p:nvPr/>
        </p:nvSpPr>
        <p:spPr>
          <a:xfrm>
            <a:off x="1152394" y="2964066"/>
            <a:ext cx="1515649" cy="396244"/>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kumimoji="1" lang="ja-JP" altLang="en-US" dirty="0"/>
              <a:t>事前学習</a:t>
            </a:r>
          </a:p>
        </p:txBody>
      </p:sp>
      <p:sp>
        <p:nvSpPr>
          <p:cNvPr id="7" name="正方形/長方形 6">
            <a:extLst>
              <a:ext uri="{FF2B5EF4-FFF2-40B4-BE49-F238E27FC236}">
                <a16:creationId xmlns:a16="http://schemas.microsoft.com/office/drawing/2014/main" id="{B8E269FA-A7BE-4F38-B827-EC05CD8278B8}"/>
              </a:ext>
            </a:extLst>
          </p:cNvPr>
          <p:cNvSpPr/>
          <p:nvPr/>
        </p:nvSpPr>
        <p:spPr>
          <a:xfrm>
            <a:off x="3445701" y="3429001"/>
            <a:ext cx="2252598" cy="7265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DARTS</a:t>
            </a:r>
            <a:r>
              <a:rPr kumimoji="1" lang="ja-JP" altLang="en-US" dirty="0"/>
              <a:t> </a:t>
            </a:r>
            <a:r>
              <a:rPr kumimoji="1" lang="en-US" altLang="ja-JP" dirty="0"/>
              <a:t>+</a:t>
            </a:r>
            <a:r>
              <a:rPr kumimoji="1" lang="ja-JP" altLang="en-US" dirty="0"/>
              <a:t> </a:t>
            </a:r>
            <a:r>
              <a:rPr kumimoji="1" lang="en-US" altLang="ja-JP" dirty="0"/>
              <a:t>TDGA</a:t>
            </a:r>
          </a:p>
        </p:txBody>
      </p:sp>
      <p:cxnSp>
        <p:nvCxnSpPr>
          <p:cNvPr id="9" name="直線矢印コネクタ 8">
            <a:extLst>
              <a:ext uri="{FF2B5EF4-FFF2-40B4-BE49-F238E27FC236}">
                <a16:creationId xmlns:a16="http://schemas.microsoft.com/office/drawing/2014/main" id="{71D1E2A2-EE35-45B8-ABA7-4597DDBD0B1D}"/>
              </a:ext>
            </a:extLst>
          </p:cNvPr>
          <p:cNvCxnSpPr>
            <a:stCxn id="5" idx="3"/>
            <a:endCxn id="7" idx="1"/>
          </p:cNvCxnSpPr>
          <p:nvPr/>
        </p:nvCxnSpPr>
        <p:spPr>
          <a:xfrm>
            <a:off x="2668043" y="3792255"/>
            <a:ext cx="777658"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正方形/長方形 10">
            <a:extLst>
              <a:ext uri="{FF2B5EF4-FFF2-40B4-BE49-F238E27FC236}">
                <a16:creationId xmlns:a16="http://schemas.microsoft.com/office/drawing/2014/main" id="{188B91D8-CA75-4396-8E1A-6CDCA770B201}"/>
              </a:ext>
            </a:extLst>
          </p:cNvPr>
          <p:cNvSpPr/>
          <p:nvPr/>
        </p:nvSpPr>
        <p:spPr>
          <a:xfrm>
            <a:off x="3814175" y="2964066"/>
            <a:ext cx="1515649" cy="396244"/>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kumimoji="1" lang="ja-JP" altLang="en-US" dirty="0"/>
          </a:p>
        </p:txBody>
      </p:sp>
      <mc:AlternateContent xmlns:mc="http://schemas.openxmlformats.org/markup-compatibility/2006">
        <mc:Choice xmlns:a14="http://schemas.microsoft.com/office/drawing/2010/main" Requires="a14">
          <p:sp>
            <p:nvSpPr>
              <p:cNvPr id="12" name="正方形/長方形 11">
                <a:extLst>
                  <a:ext uri="{FF2B5EF4-FFF2-40B4-BE49-F238E27FC236}">
                    <a16:creationId xmlns:a16="http://schemas.microsoft.com/office/drawing/2014/main" id="{B4831905-6F67-4B13-B435-C11D749B54B4}"/>
                  </a:ext>
                </a:extLst>
              </p:cNvPr>
              <p:cNvSpPr/>
              <p:nvPr/>
            </p:nvSpPr>
            <p:spPr>
              <a:xfrm>
                <a:off x="2062438" y="4506504"/>
                <a:ext cx="1988868" cy="396244"/>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14:m>
                  <m:oMath xmlns:m="http://schemas.openxmlformats.org/officeDocument/2006/math">
                    <m:r>
                      <a:rPr kumimoji="1" lang="en-US" altLang="ja-JP" b="0" i="1" smtClean="0">
                        <a:latin typeface="Cambria Math" panose="02040503050406030204" pitchFamily="18" charset="0"/>
                      </a:rPr>
                      <m:t>𝛼</m:t>
                    </m:r>
                  </m:oMath>
                </a14:m>
                <a:r>
                  <a:rPr kumimoji="1" lang="ja-JP" altLang="en-US" dirty="0"/>
                  <a:t> から初期個体生成</a:t>
                </a:r>
              </a:p>
            </p:txBody>
          </p:sp>
        </mc:Choice>
        <mc:Fallback>
          <p:sp>
            <p:nvSpPr>
              <p:cNvPr id="12" name="正方形/長方形 11">
                <a:extLst>
                  <a:ext uri="{FF2B5EF4-FFF2-40B4-BE49-F238E27FC236}">
                    <a16:creationId xmlns:a16="http://schemas.microsoft.com/office/drawing/2014/main" id="{B4831905-6F67-4B13-B435-C11D749B54B4}"/>
                  </a:ext>
                </a:extLst>
              </p:cNvPr>
              <p:cNvSpPr>
                <a:spLocks noRot="1" noChangeAspect="1" noMove="1" noResize="1" noEditPoints="1" noAdjustHandles="1" noChangeArrowheads="1" noChangeShapeType="1" noTextEdit="1"/>
              </p:cNvSpPr>
              <p:nvPr/>
            </p:nvSpPr>
            <p:spPr>
              <a:xfrm>
                <a:off x="2062438" y="4506504"/>
                <a:ext cx="1988868" cy="396244"/>
              </a:xfrm>
              <a:prstGeom prst="rect">
                <a:avLst/>
              </a:prstGeom>
              <a:blipFill>
                <a:blip r:embed="rId2"/>
                <a:stretch>
                  <a:fillRect t="-35385" b="-58462"/>
                </a:stretch>
              </a:blipFill>
              <a:ln>
                <a:noFill/>
              </a:ln>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13" name="正方形/長方形 12">
                <a:extLst>
                  <a:ext uri="{FF2B5EF4-FFF2-40B4-BE49-F238E27FC236}">
                    <a16:creationId xmlns:a16="http://schemas.microsoft.com/office/drawing/2014/main" id="{9E259AA0-7F9D-45AE-ADC7-25DFCAB0595D}"/>
                  </a:ext>
                </a:extLst>
              </p:cNvPr>
              <p:cNvSpPr/>
              <p:nvPr/>
            </p:nvSpPr>
            <p:spPr>
              <a:xfrm>
                <a:off x="2054725" y="5168479"/>
                <a:ext cx="1988868" cy="396244"/>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14:m>
                  <m:oMath xmlns:m="http://schemas.openxmlformats.org/officeDocument/2006/math">
                    <m:r>
                      <a:rPr kumimoji="1" lang="en-US" altLang="ja-JP" i="1" dirty="0" smtClean="0">
                        <a:latin typeface="Cambria Math" panose="02040503050406030204" pitchFamily="18" charset="0"/>
                      </a:rPr>
                      <m:t>𝑤</m:t>
                    </m:r>
                  </m:oMath>
                </a14:m>
                <a:r>
                  <a:rPr kumimoji="1" lang="ja-JP" altLang="en-US" dirty="0"/>
                  <a:t> 継承</a:t>
                </a:r>
              </a:p>
            </p:txBody>
          </p:sp>
        </mc:Choice>
        <mc:Fallback>
          <p:sp>
            <p:nvSpPr>
              <p:cNvPr id="13" name="正方形/長方形 12">
                <a:extLst>
                  <a:ext uri="{FF2B5EF4-FFF2-40B4-BE49-F238E27FC236}">
                    <a16:creationId xmlns:a16="http://schemas.microsoft.com/office/drawing/2014/main" id="{9E259AA0-7F9D-45AE-ADC7-25DFCAB0595D}"/>
                  </a:ext>
                </a:extLst>
              </p:cNvPr>
              <p:cNvSpPr>
                <a:spLocks noRot="1" noChangeAspect="1" noMove="1" noResize="1" noEditPoints="1" noAdjustHandles="1" noChangeArrowheads="1" noChangeShapeType="1" noTextEdit="1"/>
              </p:cNvSpPr>
              <p:nvPr/>
            </p:nvSpPr>
            <p:spPr>
              <a:xfrm>
                <a:off x="2054725" y="5168479"/>
                <a:ext cx="1988868" cy="396244"/>
              </a:xfrm>
              <a:prstGeom prst="rect">
                <a:avLst/>
              </a:prstGeom>
              <a:blipFill>
                <a:blip r:embed="rId3"/>
                <a:stretch>
                  <a:fillRect t="-1538" b="-23077"/>
                </a:stretch>
              </a:blipFill>
              <a:ln>
                <a:noFill/>
              </a:ln>
            </p:spPr>
            <p:txBody>
              <a:bodyPr/>
              <a:lstStyle/>
              <a:p>
                <a:r>
                  <a:rPr lang="ja-JP" altLang="en-US">
                    <a:noFill/>
                  </a:rPr>
                  <a:t> </a:t>
                </a:r>
              </a:p>
            </p:txBody>
          </p:sp>
        </mc:Fallback>
      </mc:AlternateContent>
      <p:sp>
        <p:nvSpPr>
          <p:cNvPr id="14" name="正方形/長方形 13">
            <a:extLst>
              <a:ext uri="{FF2B5EF4-FFF2-40B4-BE49-F238E27FC236}">
                <a16:creationId xmlns:a16="http://schemas.microsoft.com/office/drawing/2014/main" id="{52B2E8DA-6A9D-48D4-91FF-C63966C15773}"/>
              </a:ext>
            </a:extLst>
          </p:cNvPr>
          <p:cNvSpPr/>
          <p:nvPr/>
        </p:nvSpPr>
        <p:spPr>
          <a:xfrm>
            <a:off x="6906827" y="3429001"/>
            <a:ext cx="1758094" cy="726509"/>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r>
              <a:rPr kumimoji="1" lang="ja-JP" altLang="en-US" dirty="0"/>
              <a:t>深層学習</a:t>
            </a:r>
            <a:endParaRPr kumimoji="1" lang="en-US" altLang="ja-JP" dirty="0"/>
          </a:p>
        </p:txBody>
      </p:sp>
      <p:cxnSp>
        <p:nvCxnSpPr>
          <p:cNvPr id="16" name="直線矢印コネクタ 15">
            <a:extLst>
              <a:ext uri="{FF2B5EF4-FFF2-40B4-BE49-F238E27FC236}">
                <a16:creationId xmlns:a16="http://schemas.microsoft.com/office/drawing/2014/main" id="{229DFB0A-1FCA-45E5-9D79-B3372470EFCE}"/>
              </a:ext>
            </a:extLst>
          </p:cNvPr>
          <p:cNvCxnSpPr>
            <a:stCxn id="7" idx="3"/>
            <a:endCxn id="14" idx="1"/>
          </p:cNvCxnSpPr>
          <p:nvPr/>
        </p:nvCxnSpPr>
        <p:spPr>
          <a:xfrm>
            <a:off x="5698299" y="3792256"/>
            <a:ext cx="120852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正方形/長方形 16">
            <a:extLst>
              <a:ext uri="{FF2B5EF4-FFF2-40B4-BE49-F238E27FC236}">
                <a16:creationId xmlns:a16="http://schemas.microsoft.com/office/drawing/2014/main" id="{23780255-2F39-44FC-B9F3-949C9FC2A648}"/>
              </a:ext>
            </a:extLst>
          </p:cNvPr>
          <p:cNvSpPr/>
          <p:nvPr/>
        </p:nvSpPr>
        <p:spPr>
          <a:xfrm>
            <a:off x="7028049" y="2959058"/>
            <a:ext cx="1515649" cy="396244"/>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kumimoji="1" lang="ja-JP" altLang="en-US" dirty="0"/>
              <a:t>性能評価</a:t>
            </a:r>
          </a:p>
        </p:txBody>
      </p:sp>
      <p:sp>
        <p:nvSpPr>
          <p:cNvPr id="18" name="正方形/長方形 17">
            <a:extLst>
              <a:ext uri="{FF2B5EF4-FFF2-40B4-BE49-F238E27FC236}">
                <a16:creationId xmlns:a16="http://schemas.microsoft.com/office/drawing/2014/main" id="{55C654B6-9709-4411-B3D9-D38B3CB8C33E}"/>
              </a:ext>
            </a:extLst>
          </p:cNvPr>
          <p:cNvSpPr/>
          <p:nvPr/>
        </p:nvSpPr>
        <p:spPr>
          <a:xfrm>
            <a:off x="5346091" y="4497306"/>
            <a:ext cx="1912944" cy="396244"/>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kumimoji="1" lang="ja-JP" altLang="en-US" dirty="0"/>
              <a:t>最良個体の</a:t>
            </a:r>
            <a:endParaRPr kumimoji="1" lang="en-US" altLang="ja-JP" dirty="0"/>
          </a:p>
          <a:p>
            <a:pPr algn="ctr"/>
            <a:r>
              <a:rPr kumimoji="1" lang="ja-JP" altLang="en-US" dirty="0"/>
              <a:t>アーキテクチャ</a:t>
            </a:r>
          </a:p>
        </p:txBody>
      </p:sp>
    </p:spTree>
    <p:extLst>
      <p:ext uri="{BB962C8B-B14F-4D97-AF65-F5344CB8AC3E}">
        <p14:creationId xmlns:p14="http://schemas.microsoft.com/office/powerpoint/2010/main" val="286608918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C592EC2D-DF85-42CA-B5FF-097FDBADD682}"/>
              </a:ext>
            </a:extLst>
          </p:cNvPr>
          <p:cNvSpPr>
            <a:spLocks noGrp="1"/>
          </p:cNvSpPr>
          <p:nvPr>
            <p:ph type="title"/>
          </p:nvPr>
        </p:nvSpPr>
        <p:spPr/>
        <p:txBody>
          <a:bodyPr>
            <a:normAutofit/>
          </a:bodyPr>
          <a:lstStyle/>
          <a:p>
            <a:pPr algn="ctr"/>
            <a:r>
              <a:rPr lang="ja-JP" altLang="en-US" sz="4400" dirty="0"/>
              <a:t>実験設定</a:t>
            </a:r>
            <a:endParaRPr kumimoji="1" lang="ja-JP" altLang="en-US" sz="4400" dirty="0"/>
          </a:p>
        </p:txBody>
      </p:sp>
      <p:sp>
        <p:nvSpPr>
          <p:cNvPr id="6" name="テキスト プレースホルダー 5">
            <a:extLst>
              <a:ext uri="{FF2B5EF4-FFF2-40B4-BE49-F238E27FC236}">
                <a16:creationId xmlns:a16="http://schemas.microsoft.com/office/drawing/2014/main" id="{F5656F7B-A743-4EDB-9F4A-7028B0A4142A}"/>
              </a:ext>
            </a:extLst>
          </p:cNvPr>
          <p:cNvSpPr>
            <a:spLocks noGrp="1"/>
          </p:cNvSpPr>
          <p:nvPr>
            <p:ph type="body"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3CE74780-52EA-4380-8BEB-9C8CF8A742C3}"/>
              </a:ext>
            </a:extLst>
          </p:cNvPr>
          <p:cNvSpPr>
            <a:spLocks noGrp="1"/>
          </p:cNvSpPr>
          <p:nvPr>
            <p:ph type="sldNum" sz="quarter" idx="12"/>
          </p:nvPr>
        </p:nvSpPr>
        <p:spPr/>
        <p:txBody>
          <a:bodyPr/>
          <a:lstStyle/>
          <a:p>
            <a:fld id="{304739FC-810C-4CDC-B60F-21F1951FBC64}" type="slidenum">
              <a:rPr kumimoji="1" lang="ja-JP" altLang="en-US" smtClean="0"/>
              <a:t>36</a:t>
            </a:fld>
            <a:endParaRPr kumimoji="1" lang="ja-JP" altLang="en-US"/>
          </a:p>
        </p:txBody>
      </p:sp>
    </p:spTree>
    <p:extLst>
      <p:ext uri="{BB962C8B-B14F-4D97-AF65-F5344CB8AC3E}">
        <p14:creationId xmlns:p14="http://schemas.microsoft.com/office/powerpoint/2010/main" val="105952300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46ABB39-F0C4-4941-8AC3-45B843579753}"/>
              </a:ext>
            </a:extLst>
          </p:cNvPr>
          <p:cNvSpPr>
            <a:spLocks noGrp="1"/>
          </p:cNvSpPr>
          <p:nvPr>
            <p:ph type="title"/>
          </p:nvPr>
        </p:nvSpPr>
        <p:spPr/>
        <p:txBody>
          <a:bodyPr>
            <a:normAutofit/>
          </a:bodyPr>
          <a:lstStyle/>
          <a:p>
            <a:r>
              <a:rPr kumimoji="1" lang="ja-JP" altLang="en-US" dirty="0"/>
              <a:t>実験</a:t>
            </a:r>
            <a:r>
              <a:rPr lang="en-US" altLang="ja-JP" dirty="0"/>
              <a:t>2</a:t>
            </a:r>
            <a:r>
              <a:rPr kumimoji="1" lang="en-US" altLang="ja-JP" dirty="0"/>
              <a:t> </a:t>
            </a:r>
            <a:r>
              <a:rPr kumimoji="1" lang="ja-JP" altLang="en-US" dirty="0"/>
              <a:t>： </a:t>
            </a:r>
            <a:r>
              <a:rPr lang="ja-JP" altLang="en-US" dirty="0"/>
              <a:t>事前学習の</a:t>
            </a:r>
            <a:r>
              <a:rPr kumimoji="1" lang="ja-JP" altLang="en-US" dirty="0"/>
              <a:t>設定</a:t>
            </a:r>
          </a:p>
        </p:txBody>
      </p:sp>
      <p:sp>
        <p:nvSpPr>
          <p:cNvPr id="4" name="スライド番号プレースホルダー 3">
            <a:extLst>
              <a:ext uri="{FF2B5EF4-FFF2-40B4-BE49-F238E27FC236}">
                <a16:creationId xmlns:a16="http://schemas.microsoft.com/office/drawing/2014/main" id="{0B3C2E9D-0858-4A34-8898-41EF151E398D}"/>
              </a:ext>
            </a:extLst>
          </p:cNvPr>
          <p:cNvSpPr>
            <a:spLocks noGrp="1"/>
          </p:cNvSpPr>
          <p:nvPr>
            <p:ph type="sldNum" sz="quarter" idx="12"/>
          </p:nvPr>
        </p:nvSpPr>
        <p:spPr/>
        <p:txBody>
          <a:bodyPr/>
          <a:lstStyle/>
          <a:p>
            <a:fld id="{304739FC-810C-4CDC-B60F-21F1951FBC64}" type="slidenum">
              <a:rPr kumimoji="1" lang="ja-JP" altLang="en-US" smtClean="0"/>
              <a:t>37</a:t>
            </a:fld>
            <a:endParaRPr kumimoji="1" lang="ja-JP" altLang="en-US"/>
          </a:p>
        </p:txBody>
      </p:sp>
      <p:graphicFrame>
        <p:nvGraphicFramePr>
          <p:cNvPr id="5" name="コンテンツ プレースホルダー 6">
            <a:extLst>
              <a:ext uri="{FF2B5EF4-FFF2-40B4-BE49-F238E27FC236}">
                <a16:creationId xmlns:a16="http://schemas.microsoft.com/office/drawing/2014/main" id="{FAA4D837-8023-4327-8F39-7CD1E5544A2A}"/>
              </a:ext>
            </a:extLst>
          </p:cNvPr>
          <p:cNvGraphicFramePr>
            <a:graphicFrameLocks noGrp="1"/>
          </p:cNvGraphicFramePr>
          <p:nvPr>
            <p:ph idx="1"/>
            <p:extLst>
              <p:ext uri="{D42A27DB-BD31-4B8C-83A1-F6EECF244321}">
                <p14:modId xmlns:p14="http://schemas.microsoft.com/office/powerpoint/2010/main" val="3504188791"/>
              </p:ext>
            </p:extLst>
          </p:nvPr>
        </p:nvGraphicFramePr>
        <p:xfrm>
          <a:off x="822325" y="1660525"/>
          <a:ext cx="7543800" cy="4632960"/>
        </p:xfrm>
        <a:graphic>
          <a:graphicData uri="http://schemas.openxmlformats.org/drawingml/2006/table">
            <a:tbl>
              <a:tblPr firstRow="1" bandRow="1">
                <a:tableStyleId>{8EC20E35-A176-4012-BC5E-935CFFF8708E}</a:tableStyleId>
              </a:tblPr>
              <a:tblGrid>
                <a:gridCol w="2108765">
                  <a:extLst>
                    <a:ext uri="{9D8B030D-6E8A-4147-A177-3AD203B41FA5}">
                      <a16:colId xmlns:a16="http://schemas.microsoft.com/office/drawing/2014/main" val="3294734784"/>
                    </a:ext>
                  </a:extLst>
                </a:gridCol>
                <a:gridCol w="5435035">
                  <a:extLst>
                    <a:ext uri="{9D8B030D-6E8A-4147-A177-3AD203B41FA5}">
                      <a16:colId xmlns:a16="http://schemas.microsoft.com/office/drawing/2014/main" val="3247234136"/>
                    </a:ext>
                  </a:extLst>
                </a:gridCol>
              </a:tblGrid>
              <a:tr h="370840">
                <a:tc gridSpan="2">
                  <a:txBody>
                    <a:bodyPr/>
                    <a:lstStyle/>
                    <a:p>
                      <a:pPr algn="ctr"/>
                      <a:r>
                        <a:rPr kumimoji="1" lang="en-US" altLang="ja-JP" sz="2000" b="1" dirty="0">
                          <a:solidFill>
                            <a:sysClr val="windowText" lastClr="000000"/>
                          </a:solidFill>
                          <a:latin typeface="+mj-ea"/>
                          <a:ea typeface="+mj-ea"/>
                        </a:rPr>
                        <a:t>DARTS</a:t>
                      </a:r>
                      <a:endParaRPr kumimoji="1" lang="ja-JP" altLang="en-US" sz="2000" b="1" dirty="0">
                        <a:solidFill>
                          <a:sysClr val="windowText" lastClr="000000"/>
                        </a:solidFill>
                        <a:latin typeface="+mj-ea"/>
                        <a:ea typeface="+mj-ea"/>
                      </a:endParaRPr>
                    </a:p>
                  </a:txBody>
                  <a:tcPr marL="137160" marR="137160" marT="137160" marB="13716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DA233"/>
                    </a:solidFill>
                  </a:tcPr>
                </a:tc>
                <a:tc hMerge="1">
                  <a:txBody>
                    <a:bodyPr/>
                    <a:lstStyle/>
                    <a:p>
                      <a:pPr algn="ctr"/>
                      <a:endParaRPr kumimoji="1" lang="ja-JP" altLang="en-US" sz="2000" b="1" dirty="0">
                        <a:solidFill>
                          <a:sysClr val="windowText" lastClr="000000"/>
                        </a:solidFill>
                        <a:latin typeface="+mj-ea"/>
                        <a:ea typeface="+mj-ea"/>
                      </a:endParaRPr>
                    </a:p>
                  </a:txBody>
                  <a:tcPr marL="137160" marR="137160" marT="137160" marB="13716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DA233"/>
                    </a:solidFill>
                  </a:tcPr>
                </a:tc>
                <a:extLst>
                  <a:ext uri="{0D108BD9-81ED-4DB2-BD59-A6C34878D82A}">
                    <a16:rowId xmlns:a16="http://schemas.microsoft.com/office/drawing/2014/main" val="3239497523"/>
                  </a:ext>
                </a:extLst>
              </a:tr>
              <a:tr h="370840">
                <a:tc>
                  <a:txBody>
                    <a:bodyPr/>
                    <a:lstStyle/>
                    <a:p>
                      <a:pPr lvl="0" algn="l"/>
                      <a:r>
                        <a:rPr lang="en-US" altLang="ja-JP" sz="2000" b="1" dirty="0">
                          <a:solidFill>
                            <a:sysClr val="windowText" lastClr="000000"/>
                          </a:solidFill>
                          <a:latin typeface="+mn-lt"/>
                          <a:ea typeface="+mj-ea"/>
                        </a:rPr>
                        <a:t>Optimizer(w)</a:t>
                      </a:r>
                      <a:endParaRPr kumimoji="1" lang="ja-JP" altLang="en-US" sz="2000" b="1" i="0" dirty="0">
                        <a:solidFill>
                          <a:sysClr val="windowText" lastClr="000000"/>
                        </a:solidFill>
                        <a:latin typeface="+mn-lt"/>
                        <a:ea typeface="+mj-ea"/>
                      </a:endParaRPr>
                    </a:p>
                  </a:txBody>
                  <a:tcPr marL="137160" marR="137160" marT="137160" marB="13716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7E7E7"/>
                    </a:solidFill>
                  </a:tcPr>
                </a:tc>
                <a:tc>
                  <a:txBody>
                    <a:bodyPr/>
                    <a:lstStyle/>
                    <a:p>
                      <a:pPr algn="ctr"/>
                      <a:r>
                        <a:rPr lang="en-US" altLang="ja-JP" sz="2000" b="0" dirty="0">
                          <a:solidFill>
                            <a:sysClr val="windowText" lastClr="000000"/>
                          </a:solidFill>
                          <a:latin typeface="+mn-lt"/>
                          <a:ea typeface="+mj-ea"/>
                        </a:rPr>
                        <a:t>SGD  (</a:t>
                      </a:r>
                      <a:r>
                        <a:rPr lang="en-US" altLang="ja-JP" sz="2000" b="0" dirty="0" err="1">
                          <a:solidFill>
                            <a:sysClr val="windowText" lastClr="000000"/>
                          </a:solidFill>
                          <a:latin typeface="+mn-lt"/>
                          <a:ea typeface="+mj-ea"/>
                        </a:rPr>
                        <a:t>lr</a:t>
                      </a:r>
                      <a:r>
                        <a:rPr lang="en-US" altLang="ja-JP" sz="2000" b="0" dirty="0">
                          <a:solidFill>
                            <a:sysClr val="windowText" lastClr="000000"/>
                          </a:solidFill>
                          <a:latin typeface="+mn-lt"/>
                          <a:ea typeface="+mj-ea"/>
                        </a:rPr>
                        <a:t>=0.001, momentum=0.9) </a:t>
                      </a:r>
                      <a:endParaRPr kumimoji="1" lang="ja-JP" altLang="en-US" sz="2000" b="0" dirty="0">
                        <a:solidFill>
                          <a:sysClr val="windowText" lastClr="000000"/>
                        </a:solidFill>
                        <a:latin typeface="+mn-lt"/>
                        <a:ea typeface="+mj-ea"/>
                      </a:endParaRPr>
                    </a:p>
                  </a:txBody>
                  <a:tcPr marL="137160" marR="137160" marT="137160" marB="13716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7E7E7"/>
                    </a:solidFill>
                  </a:tcPr>
                </a:tc>
                <a:extLst>
                  <a:ext uri="{0D108BD9-81ED-4DB2-BD59-A6C34878D82A}">
                    <a16:rowId xmlns:a16="http://schemas.microsoft.com/office/drawing/2014/main" val="4068467951"/>
                  </a:ext>
                </a:extLst>
              </a:tr>
              <a:tr h="370840">
                <a:tc>
                  <a:txBody>
                    <a:bodyPr/>
                    <a:lstStyle/>
                    <a:p>
                      <a:pPr lvl="0" algn="l"/>
                      <a:r>
                        <a:rPr lang="en-US" altLang="ja-JP" sz="2000" b="1" dirty="0">
                          <a:latin typeface="+mn-lt"/>
                          <a:ea typeface="+mj-ea"/>
                        </a:rPr>
                        <a:t>Optimizer(</a:t>
                      </a:r>
                      <a:r>
                        <a:rPr lang="el-GR" altLang="ja-JP" sz="2000" b="1" dirty="0">
                          <a:latin typeface="+mn-lt"/>
                          <a:ea typeface="+mj-ea"/>
                        </a:rPr>
                        <a:t>α) </a:t>
                      </a:r>
                      <a:endParaRPr kumimoji="1" lang="ja-JP" altLang="en-US" sz="2000" b="1" i="0" dirty="0">
                        <a:latin typeface="+mn-lt"/>
                        <a:ea typeface="+mj-ea"/>
                      </a:endParaRPr>
                    </a:p>
                  </a:txBody>
                  <a:tcPr marL="137160" marR="137160" marT="137160" marB="13716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c>
                  <a:txBody>
                    <a:bodyPr/>
                    <a:lstStyle/>
                    <a:p>
                      <a:pPr algn="ctr"/>
                      <a:r>
                        <a:rPr lang="pt-BR" altLang="ja-JP" sz="2000" dirty="0">
                          <a:latin typeface="+mn-lt"/>
                          <a:ea typeface="+mj-ea"/>
                        </a:rPr>
                        <a:t>Adam  (lr=0.0005, β=(0.5, 0.999))</a:t>
                      </a:r>
                      <a:endParaRPr kumimoji="1" lang="ja-JP" altLang="en-US" sz="2000" dirty="0">
                        <a:latin typeface="+mn-lt"/>
                        <a:ea typeface="+mj-ea"/>
                      </a:endParaRPr>
                    </a:p>
                  </a:txBody>
                  <a:tcPr marL="137160" marR="137160" marT="137160" marB="13716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74231890"/>
                  </a:ext>
                </a:extLst>
              </a:tr>
              <a:tr h="370840">
                <a:tc>
                  <a:txBody>
                    <a:bodyPr/>
                    <a:lstStyle/>
                    <a:p>
                      <a:pPr lvl="0" algn="l"/>
                      <a:r>
                        <a:rPr lang="en-US" altLang="ja-JP" sz="2000" b="1" dirty="0">
                          <a:latin typeface="+mn-lt"/>
                          <a:ea typeface="+mj-ea"/>
                        </a:rPr>
                        <a:t>Loss</a:t>
                      </a:r>
                      <a:endParaRPr kumimoji="1" lang="ja-JP" altLang="en-US" sz="2000" b="1" i="0" dirty="0">
                        <a:latin typeface="+mn-lt"/>
                        <a:ea typeface="+mj-ea"/>
                      </a:endParaRPr>
                    </a:p>
                  </a:txBody>
                  <a:tcPr marL="137160" marR="137160" marT="137160" marB="13716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c>
                  <a:txBody>
                    <a:bodyPr/>
                    <a:lstStyle/>
                    <a:p>
                      <a:pPr algn="ctr"/>
                      <a:r>
                        <a:rPr lang="en-US" altLang="ja-JP" sz="2000" dirty="0">
                          <a:latin typeface="+mn-lt"/>
                          <a:ea typeface="+mj-ea"/>
                        </a:rPr>
                        <a:t>Cross Entropy Loss</a:t>
                      </a:r>
                      <a:endParaRPr kumimoji="1" lang="ja-JP" altLang="en-US" sz="2000" dirty="0">
                        <a:latin typeface="+mn-lt"/>
                        <a:ea typeface="+mj-ea"/>
                      </a:endParaRPr>
                    </a:p>
                  </a:txBody>
                  <a:tcPr marL="137160" marR="137160" marT="137160" marB="13716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506299682"/>
                  </a:ext>
                </a:extLst>
              </a:tr>
              <a:tr h="370840">
                <a:tc>
                  <a:txBody>
                    <a:bodyPr/>
                    <a:lstStyle/>
                    <a:p>
                      <a:pPr lvl="0" algn="l"/>
                      <a:r>
                        <a:rPr lang="en-US" altLang="ja-JP" sz="2000" b="1" dirty="0">
                          <a:latin typeface="+mn-lt"/>
                          <a:ea typeface="+mj-ea"/>
                        </a:rPr>
                        <a:t>pretrain</a:t>
                      </a:r>
                      <a:endParaRPr kumimoji="1" lang="ja-JP" altLang="en-US" sz="2000" b="1" i="0" dirty="0">
                        <a:latin typeface="+mn-lt"/>
                        <a:ea typeface="+mj-ea"/>
                      </a:endParaRPr>
                    </a:p>
                  </a:txBody>
                  <a:tcPr marL="137160" marR="137160" marT="137160" marB="13716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c>
                  <a:txBody>
                    <a:bodyPr/>
                    <a:lstStyle/>
                    <a:p>
                      <a:pPr algn="ctr"/>
                      <a:r>
                        <a:rPr lang="en-US" altLang="ja-JP" sz="2000" dirty="0">
                          <a:latin typeface="+mn-lt"/>
                          <a:ea typeface="+mj-ea"/>
                        </a:rPr>
                        <a:t>Image net</a:t>
                      </a:r>
                      <a:endParaRPr kumimoji="1" lang="ja-JP" altLang="en-US" sz="2000" dirty="0">
                        <a:latin typeface="+mn-lt"/>
                        <a:ea typeface="+mj-ea"/>
                      </a:endParaRPr>
                    </a:p>
                  </a:txBody>
                  <a:tcPr marL="137160" marR="137160" marT="137160" marB="13716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260624995"/>
                  </a:ext>
                </a:extLst>
              </a:tr>
              <a:tr h="370840">
                <a:tc>
                  <a:txBody>
                    <a:bodyPr/>
                    <a:lstStyle/>
                    <a:p>
                      <a:pPr lvl="0" algn="l"/>
                      <a:r>
                        <a:rPr lang="en-US" altLang="ja-JP" sz="2000" b="1" dirty="0">
                          <a:latin typeface="+mn-lt"/>
                          <a:ea typeface="+mj-ea"/>
                        </a:rPr>
                        <a:t>batch size</a:t>
                      </a:r>
                      <a:endParaRPr kumimoji="1" lang="ja-JP" altLang="en-US" sz="2000" b="1" i="0" dirty="0">
                        <a:latin typeface="+mn-lt"/>
                        <a:ea typeface="+mj-ea"/>
                      </a:endParaRPr>
                    </a:p>
                  </a:txBody>
                  <a:tcPr marL="137160" marR="137160" marT="137160" marB="13716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c>
                  <a:txBody>
                    <a:bodyPr/>
                    <a:lstStyle/>
                    <a:p>
                      <a:pPr algn="ctr"/>
                      <a:r>
                        <a:rPr lang="en-US" altLang="ja-JP" sz="2000" dirty="0">
                          <a:latin typeface="+mn-lt"/>
                          <a:ea typeface="+mj-ea"/>
                        </a:rPr>
                        <a:t>64</a:t>
                      </a:r>
                      <a:endParaRPr kumimoji="1" lang="ja-JP" altLang="en-US" sz="2000" dirty="0">
                        <a:latin typeface="+mn-lt"/>
                        <a:ea typeface="+mj-ea"/>
                      </a:endParaRPr>
                    </a:p>
                  </a:txBody>
                  <a:tcPr marL="137160" marR="137160" marT="137160" marB="13716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417493593"/>
                  </a:ext>
                </a:extLst>
              </a:tr>
              <a:tr h="370840">
                <a:tc>
                  <a:txBody>
                    <a:bodyPr/>
                    <a:lstStyle/>
                    <a:p>
                      <a:pPr lvl="0" algn="l"/>
                      <a:r>
                        <a:rPr kumimoji="1" lang="en-US" altLang="ja-JP" sz="2000" b="1" dirty="0">
                          <a:latin typeface="+mn-lt"/>
                          <a:ea typeface="+mj-ea"/>
                        </a:rPr>
                        <a:t>Data size</a:t>
                      </a:r>
                      <a:endParaRPr kumimoji="1" lang="ja-JP" altLang="en-US" sz="2000" b="1" i="0" dirty="0">
                        <a:latin typeface="+mn-lt"/>
                        <a:ea typeface="+mj-ea"/>
                      </a:endParaRPr>
                    </a:p>
                  </a:txBody>
                  <a:tcPr marL="137160" marR="137160" marT="137160" marB="13716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c>
                  <a:txBody>
                    <a:bodyPr/>
                    <a:lstStyle/>
                    <a:p>
                      <a:pPr algn="ctr"/>
                      <a:r>
                        <a:rPr kumimoji="1" lang="en-US" altLang="ja-JP" sz="2000" dirty="0">
                          <a:latin typeface="+mn-lt"/>
                          <a:ea typeface="+mj-ea"/>
                        </a:rPr>
                        <a:t>train : valid : test = 25000 : 25000 : 5000</a:t>
                      </a:r>
                    </a:p>
                  </a:txBody>
                  <a:tcPr marL="137160" marR="137160" marT="137160" marB="13716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949525336"/>
                  </a:ext>
                </a:extLst>
              </a:tr>
              <a:tr h="370840">
                <a:tc>
                  <a:txBody>
                    <a:bodyPr/>
                    <a:lstStyle/>
                    <a:p>
                      <a:pPr lvl="0" algn="l"/>
                      <a:r>
                        <a:rPr kumimoji="1" lang="en-US" altLang="ja-JP" sz="2000" b="1" i="0" dirty="0">
                          <a:latin typeface="+mn-lt"/>
                          <a:ea typeface="+mj-ea"/>
                        </a:rPr>
                        <a:t>Epoch</a:t>
                      </a:r>
                      <a:endParaRPr kumimoji="1" lang="ja-JP" altLang="en-US" sz="2000" b="1" i="0" dirty="0">
                        <a:latin typeface="+mn-lt"/>
                        <a:ea typeface="+mj-ea"/>
                      </a:endParaRPr>
                    </a:p>
                  </a:txBody>
                  <a:tcPr marL="137160" marR="137160" marT="137160" marB="13716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c>
                  <a:txBody>
                    <a:bodyPr/>
                    <a:lstStyle/>
                    <a:p>
                      <a:pPr algn="ctr"/>
                      <a:r>
                        <a:rPr kumimoji="1" lang="en-US" altLang="ja-JP" sz="2000" dirty="0">
                          <a:latin typeface="+mn-lt"/>
                          <a:ea typeface="+mj-ea"/>
                        </a:rPr>
                        <a:t>150</a:t>
                      </a:r>
                    </a:p>
                  </a:txBody>
                  <a:tcPr marL="137160" marR="137160" marT="137160" marB="13716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584082434"/>
                  </a:ext>
                </a:extLst>
              </a:tr>
            </a:tbl>
          </a:graphicData>
        </a:graphic>
      </p:graphicFrame>
    </p:spTree>
    <p:extLst>
      <p:ext uri="{BB962C8B-B14F-4D97-AF65-F5344CB8AC3E}">
        <p14:creationId xmlns:p14="http://schemas.microsoft.com/office/powerpoint/2010/main" val="3102275494"/>
      </p:ext>
    </p:extLst>
  </p:cSld>
  <p:clrMapOvr>
    <a:masterClrMapping/>
  </p:clrMapOvr>
  <mc:AlternateContent xmlns:mc="http://schemas.openxmlformats.org/markup-compatibility/2006" xmlns:p14="http://schemas.microsoft.com/office/powerpoint/2010/main">
    <mc:Choice Requires="p14">
      <p:transition spd="slow" p14:dur="2000" advTm="10831"/>
    </mc:Choice>
    <mc:Fallback xmlns="">
      <p:transition spd="slow" advTm="10831"/>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46ABB39-F0C4-4941-8AC3-45B843579753}"/>
              </a:ext>
            </a:extLst>
          </p:cNvPr>
          <p:cNvSpPr>
            <a:spLocks noGrp="1"/>
          </p:cNvSpPr>
          <p:nvPr>
            <p:ph type="title"/>
          </p:nvPr>
        </p:nvSpPr>
        <p:spPr/>
        <p:txBody>
          <a:bodyPr/>
          <a:lstStyle/>
          <a:p>
            <a:r>
              <a:rPr kumimoji="1" lang="ja-JP" altLang="en-US" dirty="0"/>
              <a:t>実験</a:t>
            </a:r>
            <a:r>
              <a:rPr lang="en-US" altLang="ja-JP" dirty="0"/>
              <a:t>2</a:t>
            </a:r>
            <a:r>
              <a:rPr kumimoji="1" lang="en-US" altLang="ja-JP" dirty="0"/>
              <a:t> </a:t>
            </a:r>
            <a:r>
              <a:rPr kumimoji="1" lang="ja-JP" altLang="en-US" dirty="0"/>
              <a:t>： </a:t>
            </a:r>
            <a:r>
              <a:rPr kumimoji="1" lang="en-US" altLang="ja-JP" dirty="0"/>
              <a:t>DARTS+TDGA</a:t>
            </a:r>
            <a:r>
              <a:rPr kumimoji="1" lang="ja-JP" altLang="en-US" dirty="0"/>
              <a:t>の設定</a:t>
            </a:r>
          </a:p>
        </p:txBody>
      </p:sp>
      <p:sp>
        <p:nvSpPr>
          <p:cNvPr id="4" name="スライド番号プレースホルダー 3">
            <a:extLst>
              <a:ext uri="{FF2B5EF4-FFF2-40B4-BE49-F238E27FC236}">
                <a16:creationId xmlns:a16="http://schemas.microsoft.com/office/drawing/2014/main" id="{0B3C2E9D-0858-4A34-8898-41EF151E398D}"/>
              </a:ext>
            </a:extLst>
          </p:cNvPr>
          <p:cNvSpPr>
            <a:spLocks noGrp="1"/>
          </p:cNvSpPr>
          <p:nvPr>
            <p:ph type="sldNum" sz="quarter" idx="12"/>
          </p:nvPr>
        </p:nvSpPr>
        <p:spPr/>
        <p:txBody>
          <a:bodyPr/>
          <a:lstStyle/>
          <a:p>
            <a:fld id="{304739FC-810C-4CDC-B60F-21F1951FBC64}" type="slidenum">
              <a:rPr kumimoji="1" lang="ja-JP" altLang="en-US" smtClean="0"/>
              <a:t>38</a:t>
            </a:fld>
            <a:endParaRPr kumimoji="1" lang="ja-JP" altLang="en-US"/>
          </a:p>
        </p:txBody>
      </p:sp>
      <p:graphicFrame>
        <p:nvGraphicFramePr>
          <p:cNvPr id="5" name="コンテンツ プレースホルダー 6">
            <a:extLst>
              <a:ext uri="{FF2B5EF4-FFF2-40B4-BE49-F238E27FC236}">
                <a16:creationId xmlns:a16="http://schemas.microsoft.com/office/drawing/2014/main" id="{FAA4D837-8023-4327-8F39-7CD1E5544A2A}"/>
              </a:ext>
            </a:extLst>
          </p:cNvPr>
          <p:cNvGraphicFramePr>
            <a:graphicFrameLocks noGrp="1"/>
          </p:cNvGraphicFramePr>
          <p:nvPr>
            <p:ph idx="1"/>
            <p:extLst>
              <p:ext uri="{D42A27DB-BD31-4B8C-83A1-F6EECF244321}">
                <p14:modId xmlns:p14="http://schemas.microsoft.com/office/powerpoint/2010/main" val="4080738213"/>
              </p:ext>
            </p:extLst>
          </p:nvPr>
        </p:nvGraphicFramePr>
        <p:xfrm>
          <a:off x="822325" y="1660525"/>
          <a:ext cx="7543800" cy="4053840"/>
        </p:xfrm>
        <a:graphic>
          <a:graphicData uri="http://schemas.openxmlformats.org/drawingml/2006/table">
            <a:tbl>
              <a:tblPr firstRow="1" bandRow="1">
                <a:tableStyleId>{8EC20E35-A176-4012-BC5E-935CFFF8708E}</a:tableStyleId>
              </a:tblPr>
              <a:tblGrid>
                <a:gridCol w="2108765">
                  <a:extLst>
                    <a:ext uri="{9D8B030D-6E8A-4147-A177-3AD203B41FA5}">
                      <a16:colId xmlns:a16="http://schemas.microsoft.com/office/drawing/2014/main" val="3294734784"/>
                    </a:ext>
                  </a:extLst>
                </a:gridCol>
                <a:gridCol w="5435035">
                  <a:extLst>
                    <a:ext uri="{9D8B030D-6E8A-4147-A177-3AD203B41FA5}">
                      <a16:colId xmlns:a16="http://schemas.microsoft.com/office/drawing/2014/main" val="3247234136"/>
                    </a:ext>
                  </a:extLst>
                </a:gridCol>
              </a:tblGrid>
              <a:tr h="370840">
                <a:tc gridSpan="2">
                  <a:txBody>
                    <a:bodyPr/>
                    <a:lstStyle/>
                    <a:p>
                      <a:pPr algn="ctr"/>
                      <a:r>
                        <a:rPr kumimoji="1" lang="en-US" altLang="ja-JP" sz="2000" b="1" dirty="0">
                          <a:solidFill>
                            <a:sysClr val="windowText" lastClr="000000"/>
                          </a:solidFill>
                          <a:latin typeface="+mj-ea"/>
                          <a:ea typeface="+mj-ea"/>
                        </a:rPr>
                        <a:t>DARTS</a:t>
                      </a:r>
                      <a:endParaRPr kumimoji="1" lang="ja-JP" altLang="en-US" sz="2000" b="1" dirty="0">
                        <a:solidFill>
                          <a:sysClr val="windowText" lastClr="000000"/>
                        </a:solidFill>
                        <a:latin typeface="+mj-ea"/>
                        <a:ea typeface="+mj-ea"/>
                      </a:endParaRPr>
                    </a:p>
                  </a:txBody>
                  <a:tcPr marL="137160" marR="137160" marT="137160" marB="13716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DA233"/>
                    </a:solidFill>
                  </a:tcPr>
                </a:tc>
                <a:tc hMerge="1">
                  <a:txBody>
                    <a:bodyPr/>
                    <a:lstStyle/>
                    <a:p>
                      <a:pPr algn="ctr"/>
                      <a:endParaRPr kumimoji="1" lang="ja-JP" altLang="en-US" sz="2000" b="1" dirty="0">
                        <a:solidFill>
                          <a:sysClr val="windowText" lastClr="000000"/>
                        </a:solidFill>
                        <a:latin typeface="+mj-ea"/>
                        <a:ea typeface="+mj-ea"/>
                      </a:endParaRPr>
                    </a:p>
                  </a:txBody>
                  <a:tcPr marL="137160" marR="137160" marT="137160" marB="13716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DA233"/>
                    </a:solidFill>
                  </a:tcPr>
                </a:tc>
                <a:extLst>
                  <a:ext uri="{0D108BD9-81ED-4DB2-BD59-A6C34878D82A}">
                    <a16:rowId xmlns:a16="http://schemas.microsoft.com/office/drawing/2014/main" val="3239497523"/>
                  </a:ext>
                </a:extLst>
              </a:tr>
              <a:tr h="370840">
                <a:tc>
                  <a:txBody>
                    <a:bodyPr/>
                    <a:lstStyle/>
                    <a:p>
                      <a:pPr lvl="0" algn="l"/>
                      <a:r>
                        <a:rPr lang="en-US" altLang="ja-JP" sz="2000" b="1" dirty="0">
                          <a:solidFill>
                            <a:sysClr val="windowText" lastClr="000000"/>
                          </a:solidFill>
                          <a:latin typeface="+mn-lt"/>
                          <a:ea typeface="+mj-ea"/>
                        </a:rPr>
                        <a:t>Optimizer(w)</a:t>
                      </a:r>
                      <a:endParaRPr kumimoji="1" lang="ja-JP" altLang="en-US" sz="2000" b="1" i="0" dirty="0">
                        <a:solidFill>
                          <a:sysClr val="windowText" lastClr="000000"/>
                        </a:solidFill>
                        <a:latin typeface="+mn-lt"/>
                        <a:ea typeface="+mj-ea"/>
                      </a:endParaRPr>
                    </a:p>
                  </a:txBody>
                  <a:tcPr marL="137160" marR="137160" marT="137160" marB="13716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7E7E7"/>
                    </a:solidFill>
                  </a:tcPr>
                </a:tc>
                <a:tc>
                  <a:txBody>
                    <a:bodyPr/>
                    <a:lstStyle/>
                    <a:p>
                      <a:pPr algn="ctr"/>
                      <a:r>
                        <a:rPr lang="en-US" altLang="ja-JP" sz="2000" b="0" dirty="0">
                          <a:solidFill>
                            <a:sysClr val="windowText" lastClr="000000"/>
                          </a:solidFill>
                          <a:latin typeface="+mn-lt"/>
                          <a:ea typeface="+mj-ea"/>
                        </a:rPr>
                        <a:t>SGD  (</a:t>
                      </a:r>
                      <a:r>
                        <a:rPr lang="en-US" altLang="ja-JP" sz="2000" b="0" dirty="0" err="1">
                          <a:solidFill>
                            <a:sysClr val="windowText" lastClr="000000"/>
                          </a:solidFill>
                          <a:latin typeface="+mn-lt"/>
                          <a:ea typeface="+mj-ea"/>
                        </a:rPr>
                        <a:t>lr</a:t>
                      </a:r>
                      <a:r>
                        <a:rPr lang="en-US" altLang="ja-JP" sz="2000" b="0" dirty="0">
                          <a:solidFill>
                            <a:sysClr val="windowText" lastClr="000000"/>
                          </a:solidFill>
                          <a:latin typeface="+mn-lt"/>
                          <a:ea typeface="+mj-ea"/>
                        </a:rPr>
                        <a:t>=0.001, momentum=0.9) </a:t>
                      </a:r>
                      <a:endParaRPr kumimoji="1" lang="ja-JP" altLang="en-US" sz="2000" b="0" dirty="0">
                        <a:solidFill>
                          <a:sysClr val="windowText" lastClr="000000"/>
                        </a:solidFill>
                        <a:latin typeface="+mn-lt"/>
                        <a:ea typeface="+mj-ea"/>
                      </a:endParaRPr>
                    </a:p>
                  </a:txBody>
                  <a:tcPr marL="137160" marR="137160" marT="137160" marB="13716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7E7E7"/>
                    </a:solidFill>
                  </a:tcPr>
                </a:tc>
                <a:extLst>
                  <a:ext uri="{0D108BD9-81ED-4DB2-BD59-A6C34878D82A}">
                    <a16:rowId xmlns:a16="http://schemas.microsoft.com/office/drawing/2014/main" val="4068467951"/>
                  </a:ext>
                </a:extLst>
              </a:tr>
              <a:tr h="370840">
                <a:tc>
                  <a:txBody>
                    <a:bodyPr/>
                    <a:lstStyle/>
                    <a:p>
                      <a:pPr lvl="0" algn="l"/>
                      <a:r>
                        <a:rPr lang="en-US" altLang="ja-JP" sz="2000" b="1" dirty="0">
                          <a:latin typeface="+mn-lt"/>
                          <a:ea typeface="+mj-ea"/>
                        </a:rPr>
                        <a:t>Optimizer(</a:t>
                      </a:r>
                      <a:r>
                        <a:rPr lang="el-GR" altLang="ja-JP" sz="2000" b="1" dirty="0">
                          <a:latin typeface="+mn-lt"/>
                          <a:ea typeface="+mj-ea"/>
                        </a:rPr>
                        <a:t>α) </a:t>
                      </a:r>
                      <a:endParaRPr kumimoji="1" lang="ja-JP" altLang="en-US" sz="2000" b="1" i="0" dirty="0">
                        <a:latin typeface="+mn-lt"/>
                        <a:ea typeface="+mj-ea"/>
                      </a:endParaRPr>
                    </a:p>
                  </a:txBody>
                  <a:tcPr marL="137160" marR="137160" marT="137160" marB="13716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c>
                  <a:txBody>
                    <a:bodyPr/>
                    <a:lstStyle/>
                    <a:p>
                      <a:pPr algn="ctr"/>
                      <a:r>
                        <a:rPr lang="pt-BR" altLang="ja-JP" sz="2000" dirty="0">
                          <a:latin typeface="+mn-lt"/>
                          <a:ea typeface="+mj-ea"/>
                        </a:rPr>
                        <a:t>Adam  (lr=0.001, β=(0.5, 0.999))</a:t>
                      </a:r>
                      <a:endParaRPr kumimoji="1" lang="ja-JP" altLang="en-US" sz="2000" dirty="0">
                        <a:latin typeface="+mn-lt"/>
                        <a:ea typeface="+mj-ea"/>
                      </a:endParaRPr>
                    </a:p>
                  </a:txBody>
                  <a:tcPr marL="137160" marR="137160" marT="137160" marB="13716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74231890"/>
                  </a:ext>
                </a:extLst>
              </a:tr>
              <a:tr h="370840">
                <a:tc>
                  <a:txBody>
                    <a:bodyPr/>
                    <a:lstStyle/>
                    <a:p>
                      <a:pPr lvl="0" algn="l"/>
                      <a:r>
                        <a:rPr lang="en-US" altLang="ja-JP" sz="2000" b="1" dirty="0">
                          <a:latin typeface="+mn-lt"/>
                          <a:ea typeface="+mj-ea"/>
                        </a:rPr>
                        <a:t>Loss</a:t>
                      </a:r>
                      <a:endParaRPr kumimoji="1" lang="ja-JP" altLang="en-US" sz="2000" b="1" i="0" dirty="0">
                        <a:latin typeface="+mn-lt"/>
                        <a:ea typeface="+mj-ea"/>
                      </a:endParaRPr>
                    </a:p>
                  </a:txBody>
                  <a:tcPr marL="137160" marR="137160" marT="137160" marB="13716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c>
                  <a:txBody>
                    <a:bodyPr/>
                    <a:lstStyle/>
                    <a:p>
                      <a:pPr algn="ctr"/>
                      <a:r>
                        <a:rPr lang="en-US" altLang="ja-JP" sz="2000" dirty="0">
                          <a:latin typeface="+mn-lt"/>
                          <a:ea typeface="+mj-ea"/>
                        </a:rPr>
                        <a:t>Cross Entropy Loss</a:t>
                      </a:r>
                      <a:endParaRPr kumimoji="1" lang="ja-JP" altLang="en-US" sz="2000" dirty="0">
                        <a:latin typeface="+mn-lt"/>
                        <a:ea typeface="+mj-ea"/>
                      </a:endParaRPr>
                    </a:p>
                  </a:txBody>
                  <a:tcPr marL="137160" marR="137160" marT="137160" marB="13716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506299682"/>
                  </a:ext>
                </a:extLst>
              </a:tr>
              <a:tr h="370840">
                <a:tc>
                  <a:txBody>
                    <a:bodyPr/>
                    <a:lstStyle/>
                    <a:p>
                      <a:pPr lvl="0" algn="l"/>
                      <a:r>
                        <a:rPr lang="en-US" altLang="ja-JP" sz="2000" b="1" dirty="0">
                          <a:latin typeface="+mn-lt"/>
                          <a:ea typeface="+mj-ea"/>
                        </a:rPr>
                        <a:t>pretrain</a:t>
                      </a:r>
                      <a:endParaRPr kumimoji="1" lang="ja-JP" altLang="en-US" sz="2000" b="1" i="0" dirty="0">
                        <a:latin typeface="+mn-lt"/>
                        <a:ea typeface="+mj-ea"/>
                      </a:endParaRPr>
                    </a:p>
                  </a:txBody>
                  <a:tcPr marL="137160" marR="137160" marT="137160" marB="13716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c>
                  <a:txBody>
                    <a:bodyPr/>
                    <a:lstStyle/>
                    <a:p>
                      <a:pPr algn="ctr"/>
                      <a:r>
                        <a:rPr lang="en-US" altLang="ja-JP" sz="2000" dirty="0">
                          <a:latin typeface="+mn-lt"/>
                          <a:ea typeface="+mj-ea"/>
                        </a:rPr>
                        <a:t>Image net</a:t>
                      </a:r>
                      <a:endParaRPr kumimoji="1" lang="ja-JP" altLang="en-US" sz="2000" dirty="0">
                        <a:latin typeface="+mn-lt"/>
                        <a:ea typeface="+mj-ea"/>
                      </a:endParaRPr>
                    </a:p>
                  </a:txBody>
                  <a:tcPr marL="137160" marR="137160" marT="137160" marB="13716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260624995"/>
                  </a:ext>
                </a:extLst>
              </a:tr>
              <a:tr h="370840">
                <a:tc>
                  <a:txBody>
                    <a:bodyPr/>
                    <a:lstStyle/>
                    <a:p>
                      <a:pPr lvl="0" algn="l"/>
                      <a:r>
                        <a:rPr lang="en-US" altLang="ja-JP" sz="2000" b="1" dirty="0">
                          <a:latin typeface="+mn-lt"/>
                          <a:ea typeface="+mj-ea"/>
                        </a:rPr>
                        <a:t>batch size</a:t>
                      </a:r>
                      <a:endParaRPr kumimoji="1" lang="ja-JP" altLang="en-US" sz="2000" b="1" i="0" dirty="0">
                        <a:latin typeface="+mn-lt"/>
                        <a:ea typeface="+mj-ea"/>
                      </a:endParaRPr>
                    </a:p>
                  </a:txBody>
                  <a:tcPr marL="137160" marR="137160" marT="137160" marB="13716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c>
                  <a:txBody>
                    <a:bodyPr/>
                    <a:lstStyle/>
                    <a:p>
                      <a:pPr algn="ctr"/>
                      <a:r>
                        <a:rPr lang="en-US" altLang="ja-JP" sz="2000" dirty="0">
                          <a:latin typeface="+mn-lt"/>
                          <a:ea typeface="+mj-ea"/>
                        </a:rPr>
                        <a:t>64</a:t>
                      </a:r>
                      <a:endParaRPr kumimoji="1" lang="ja-JP" altLang="en-US" sz="2000" dirty="0">
                        <a:latin typeface="+mn-lt"/>
                        <a:ea typeface="+mj-ea"/>
                      </a:endParaRPr>
                    </a:p>
                  </a:txBody>
                  <a:tcPr marL="137160" marR="137160" marT="137160" marB="13716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417493593"/>
                  </a:ext>
                </a:extLst>
              </a:tr>
              <a:tr h="370840">
                <a:tc>
                  <a:txBody>
                    <a:bodyPr/>
                    <a:lstStyle/>
                    <a:p>
                      <a:pPr lvl="0" algn="l"/>
                      <a:r>
                        <a:rPr kumimoji="1" lang="en-US" altLang="ja-JP" sz="2000" b="1" dirty="0">
                          <a:latin typeface="+mn-lt"/>
                          <a:ea typeface="+mj-ea"/>
                        </a:rPr>
                        <a:t>Data size</a:t>
                      </a:r>
                      <a:endParaRPr kumimoji="1" lang="ja-JP" altLang="en-US" sz="2000" b="1" i="0" dirty="0">
                        <a:latin typeface="+mn-lt"/>
                        <a:ea typeface="+mj-ea"/>
                      </a:endParaRPr>
                    </a:p>
                  </a:txBody>
                  <a:tcPr marL="137160" marR="137160" marT="137160" marB="13716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c>
                  <a:txBody>
                    <a:bodyPr/>
                    <a:lstStyle/>
                    <a:p>
                      <a:pPr algn="ctr"/>
                      <a:r>
                        <a:rPr kumimoji="1" lang="en-US" altLang="ja-JP" sz="2000" dirty="0">
                          <a:latin typeface="+mn-lt"/>
                          <a:ea typeface="+mj-ea"/>
                        </a:rPr>
                        <a:t>train : valid : test = 25000 : 25000 : 2000</a:t>
                      </a:r>
                      <a:endParaRPr kumimoji="1" lang="ja-JP" altLang="en-US" sz="2000" dirty="0">
                        <a:latin typeface="+mn-lt"/>
                        <a:ea typeface="+mj-ea"/>
                      </a:endParaRPr>
                    </a:p>
                  </a:txBody>
                  <a:tcPr marL="137160" marR="137160" marT="137160" marB="13716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949525336"/>
                  </a:ext>
                </a:extLst>
              </a:tr>
            </a:tbl>
          </a:graphicData>
        </a:graphic>
      </p:graphicFrame>
    </p:spTree>
    <p:extLst>
      <p:ext uri="{BB962C8B-B14F-4D97-AF65-F5344CB8AC3E}">
        <p14:creationId xmlns:p14="http://schemas.microsoft.com/office/powerpoint/2010/main" val="1012855459"/>
      </p:ext>
    </p:extLst>
  </p:cSld>
  <p:clrMapOvr>
    <a:masterClrMapping/>
  </p:clrMapOvr>
  <mc:AlternateContent xmlns:mc="http://schemas.openxmlformats.org/markup-compatibility/2006" xmlns:p14="http://schemas.microsoft.com/office/powerpoint/2010/main">
    <mc:Choice Requires="p14">
      <p:transition spd="slow" p14:dur="2000" advTm="10831"/>
    </mc:Choice>
    <mc:Fallback xmlns="">
      <p:transition spd="slow" advTm="10831"/>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46ABB39-F0C4-4941-8AC3-45B843579753}"/>
              </a:ext>
            </a:extLst>
          </p:cNvPr>
          <p:cNvSpPr>
            <a:spLocks noGrp="1"/>
          </p:cNvSpPr>
          <p:nvPr>
            <p:ph type="title"/>
          </p:nvPr>
        </p:nvSpPr>
        <p:spPr/>
        <p:txBody>
          <a:bodyPr/>
          <a:lstStyle/>
          <a:p>
            <a:r>
              <a:rPr kumimoji="1" lang="ja-JP" altLang="en-US" dirty="0"/>
              <a:t>実験</a:t>
            </a:r>
            <a:r>
              <a:rPr lang="en-US" altLang="ja-JP" dirty="0"/>
              <a:t>2</a:t>
            </a:r>
            <a:r>
              <a:rPr kumimoji="1" lang="en-US" altLang="ja-JP" dirty="0"/>
              <a:t> </a:t>
            </a:r>
            <a:r>
              <a:rPr kumimoji="1" lang="ja-JP" altLang="en-US" dirty="0"/>
              <a:t>： </a:t>
            </a:r>
            <a:r>
              <a:rPr lang="en-US" altLang="ja-JP" dirty="0"/>
              <a:t>DARTS+TDGA</a:t>
            </a:r>
            <a:r>
              <a:rPr lang="ja-JP" altLang="en-US" dirty="0"/>
              <a:t>の設定</a:t>
            </a:r>
            <a:endParaRPr kumimoji="1" lang="ja-JP" altLang="en-US" dirty="0"/>
          </a:p>
        </p:txBody>
      </p:sp>
      <p:sp>
        <p:nvSpPr>
          <p:cNvPr id="4" name="スライド番号プレースホルダー 3">
            <a:extLst>
              <a:ext uri="{FF2B5EF4-FFF2-40B4-BE49-F238E27FC236}">
                <a16:creationId xmlns:a16="http://schemas.microsoft.com/office/drawing/2014/main" id="{0B3C2E9D-0858-4A34-8898-41EF151E398D}"/>
              </a:ext>
            </a:extLst>
          </p:cNvPr>
          <p:cNvSpPr>
            <a:spLocks noGrp="1"/>
          </p:cNvSpPr>
          <p:nvPr>
            <p:ph type="sldNum" sz="quarter" idx="12"/>
          </p:nvPr>
        </p:nvSpPr>
        <p:spPr/>
        <p:txBody>
          <a:bodyPr/>
          <a:lstStyle/>
          <a:p>
            <a:fld id="{304739FC-810C-4CDC-B60F-21F1951FBC64}" type="slidenum">
              <a:rPr kumimoji="1" lang="ja-JP" altLang="en-US" smtClean="0"/>
              <a:t>39</a:t>
            </a:fld>
            <a:endParaRPr kumimoji="1" lang="ja-JP" altLang="en-US"/>
          </a:p>
        </p:txBody>
      </p:sp>
      <mc:AlternateContent xmlns:mc="http://schemas.openxmlformats.org/markup-compatibility/2006">
        <mc:Choice xmlns:a14="http://schemas.microsoft.com/office/drawing/2010/main" Requires="a14">
          <p:graphicFrame>
            <p:nvGraphicFramePr>
              <p:cNvPr id="5" name="コンテンツ プレースホルダー 6">
                <a:extLst>
                  <a:ext uri="{FF2B5EF4-FFF2-40B4-BE49-F238E27FC236}">
                    <a16:creationId xmlns:a16="http://schemas.microsoft.com/office/drawing/2014/main" id="{FAA4D837-8023-4327-8F39-7CD1E5544A2A}"/>
                  </a:ext>
                </a:extLst>
              </p:cNvPr>
              <p:cNvGraphicFramePr>
                <a:graphicFrameLocks noGrp="1"/>
              </p:cNvGraphicFramePr>
              <p:nvPr>
                <p:ph idx="1"/>
                <p:extLst>
                  <p:ext uri="{D42A27DB-BD31-4B8C-83A1-F6EECF244321}">
                    <p14:modId xmlns:p14="http://schemas.microsoft.com/office/powerpoint/2010/main" val="1693628956"/>
                  </p:ext>
                </p:extLst>
              </p:nvPr>
            </p:nvGraphicFramePr>
            <p:xfrm>
              <a:off x="822325" y="1660525"/>
              <a:ext cx="7543799" cy="4663440"/>
            </p:xfrm>
            <a:graphic>
              <a:graphicData uri="http://schemas.openxmlformats.org/drawingml/2006/table">
                <a:tbl>
                  <a:tblPr firstRow="1" bandRow="1">
                    <a:tableStyleId>{8EC20E35-A176-4012-BC5E-935CFFF8708E}</a:tableStyleId>
                  </a:tblPr>
                  <a:tblGrid>
                    <a:gridCol w="1394782">
                      <a:extLst>
                        <a:ext uri="{9D8B030D-6E8A-4147-A177-3AD203B41FA5}">
                          <a16:colId xmlns:a16="http://schemas.microsoft.com/office/drawing/2014/main" val="3294734784"/>
                        </a:ext>
                      </a:extLst>
                    </a:gridCol>
                    <a:gridCol w="1979112">
                      <a:extLst>
                        <a:ext uri="{9D8B030D-6E8A-4147-A177-3AD203B41FA5}">
                          <a16:colId xmlns:a16="http://schemas.microsoft.com/office/drawing/2014/main" val="3247234136"/>
                        </a:ext>
                      </a:extLst>
                    </a:gridCol>
                    <a:gridCol w="1453019">
                      <a:extLst>
                        <a:ext uri="{9D8B030D-6E8A-4147-A177-3AD203B41FA5}">
                          <a16:colId xmlns:a16="http://schemas.microsoft.com/office/drawing/2014/main" val="2078165425"/>
                        </a:ext>
                      </a:extLst>
                    </a:gridCol>
                    <a:gridCol w="2716886">
                      <a:extLst>
                        <a:ext uri="{9D8B030D-6E8A-4147-A177-3AD203B41FA5}">
                          <a16:colId xmlns:a16="http://schemas.microsoft.com/office/drawing/2014/main" val="3925490743"/>
                        </a:ext>
                      </a:extLst>
                    </a:gridCol>
                  </a:tblGrid>
                  <a:tr h="370840">
                    <a:tc gridSpan="2">
                      <a:txBody>
                        <a:bodyPr/>
                        <a:lstStyle/>
                        <a:p>
                          <a:pPr algn="ctr"/>
                          <a:r>
                            <a:rPr kumimoji="1" lang="en-US" altLang="ja-JP" sz="2000" b="1" dirty="0">
                              <a:solidFill>
                                <a:schemeClr val="tx1"/>
                              </a:solidFill>
                            </a:rPr>
                            <a:t>TDGA</a:t>
                          </a:r>
                          <a:endParaRPr kumimoji="1" lang="ja-JP" altLang="en-US" sz="2000" b="1" dirty="0">
                            <a:solidFill>
                              <a:schemeClr val="tx1"/>
                            </a:solidFill>
                          </a:endParaRPr>
                        </a:p>
                      </a:txBody>
                      <a:tcPr marL="137160" marR="137160" marT="137160" marB="137160">
                        <a:lnL w="28575"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DA233"/>
                        </a:solidFill>
                      </a:tcPr>
                    </a:tc>
                    <a:tc hMerge="1">
                      <a:txBody>
                        <a:bodyPr/>
                        <a:lstStyle/>
                        <a:p>
                          <a:endParaRPr kumimoji="1" lang="ja-JP" altLang="en-US" dirty="0"/>
                        </a:p>
                      </a:txBody>
                      <a:tcPr marL="137160" marR="137160" marT="137160" marB="137160">
                        <a:lnL w="28575"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DA233"/>
                        </a:solidFill>
                      </a:tcPr>
                    </a:tc>
                    <a:tc gridSpan="2">
                      <a:txBody>
                        <a:bodyPr/>
                        <a:lstStyle/>
                        <a:p>
                          <a:endParaRPr kumimoji="1" lang="ja-JP" altLang="en-US" b="1" dirty="0"/>
                        </a:p>
                      </a:txBody>
                      <a:tcPr marL="137160" marR="137160" marT="137160" marB="137160">
                        <a:lnL w="57150"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DA233"/>
                        </a:solidFill>
                      </a:tcPr>
                    </a:tc>
                    <a:tc hMerge="1">
                      <a:txBody>
                        <a:bodyPr/>
                        <a:lstStyle/>
                        <a:p>
                          <a:endParaRPr kumimoji="1" lang="ja-JP" altLang="en-US" dirty="0"/>
                        </a:p>
                      </a:txBody>
                      <a:tcPr marL="137160" marR="137160" marT="137160" marB="137160">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DA233"/>
                        </a:solidFill>
                      </a:tcPr>
                    </a:tc>
                    <a:extLst>
                      <a:ext uri="{0D108BD9-81ED-4DB2-BD59-A6C34878D82A}">
                        <a16:rowId xmlns:a16="http://schemas.microsoft.com/office/drawing/2014/main" val="1994513365"/>
                      </a:ext>
                    </a:extLst>
                  </a:tr>
                  <a:tr h="370840">
                    <a:tc>
                      <a:txBody>
                        <a:bodyPr/>
                        <a:lstStyle/>
                        <a:p>
                          <a:pPr algn="ctr"/>
                          <a:r>
                            <a:rPr lang="ja-JP" altLang="en-US" b="1" dirty="0"/>
                            <a:t>個体数</a:t>
                          </a:r>
                          <a:endParaRPr kumimoji="1" lang="ja-JP" altLang="en-US" b="1" dirty="0"/>
                        </a:p>
                      </a:txBody>
                      <a:tcPr marL="137160" marR="137160" marT="137160" marB="13716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7E7E7"/>
                        </a:solidFill>
                      </a:tcPr>
                    </a:tc>
                    <a:tc>
                      <a:txBody>
                        <a:bodyPr/>
                        <a:lstStyle/>
                        <a:p>
                          <a:pPr algn="ctr"/>
                          <a:r>
                            <a:rPr lang="en-US" altLang="ja-JP" dirty="0"/>
                            <a:t>10</a:t>
                          </a:r>
                          <a:endParaRPr kumimoji="1" lang="ja-JP" altLang="en-US" dirty="0"/>
                        </a:p>
                      </a:txBody>
                      <a:tcPr marL="137160" marR="137160" marT="137160" marB="137160" anchor="ctr">
                        <a:lnL w="28575"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7E7E7"/>
                        </a:solidFill>
                      </a:tcPr>
                    </a:tc>
                    <a:tc>
                      <a:txBody>
                        <a:bodyPr/>
                        <a:lstStyle/>
                        <a:p>
                          <a:pPr algn="ctr"/>
                          <a:r>
                            <a:rPr lang="ja-JP" altLang="en-US" b="1" dirty="0"/>
                            <a:t>交叉</a:t>
                          </a:r>
                          <a:endParaRPr kumimoji="1" lang="ja-JP" altLang="en-US" b="1" dirty="0"/>
                        </a:p>
                      </a:txBody>
                      <a:tcPr marL="137160" marR="137160" marT="137160" marB="137160" anchor="ctr">
                        <a:lnL w="57150"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7E7E7"/>
                        </a:solidFill>
                      </a:tcPr>
                    </a:tc>
                    <a:tc>
                      <a:txBody>
                        <a:bodyPr/>
                        <a:lstStyle/>
                        <a:p>
                          <a:pPr algn="ctr"/>
                          <a:r>
                            <a:rPr lang="ja-JP" altLang="en-US" dirty="0"/>
                            <a:t>一様交叉</a:t>
                          </a:r>
                          <a:endParaRPr lang="en-US" altLang="ja-JP" dirty="0"/>
                        </a:p>
                        <a:p>
                          <a:pPr algn="ctr"/>
                          <a:r>
                            <a:rPr lang="en-US" altLang="ja-JP" dirty="0"/>
                            <a:t>(0.5 / locus)</a:t>
                          </a:r>
                          <a:endParaRPr kumimoji="1" lang="ja-JP" altLang="en-US" dirty="0"/>
                        </a:p>
                      </a:txBody>
                      <a:tcPr marL="137160" marR="137160" marT="137160" marB="13716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7E7E7"/>
                        </a:solidFill>
                      </a:tcPr>
                    </a:tc>
                    <a:extLst>
                      <a:ext uri="{0D108BD9-81ED-4DB2-BD59-A6C34878D82A}">
                        <a16:rowId xmlns:a16="http://schemas.microsoft.com/office/drawing/2014/main" val="4068467951"/>
                      </a:ext>
                    </a:extLst>
                  </a:tr>
                  <a:tr h="370840">
                    <a:tc>
                      <a:txBody>
                        <a:bodyPr/>
                        <a:lstStyle/>
                        <a:p>
                          <a:pPr algn="ctr"/>
                          <a:r>
                            <a:rPr lang="ja-JP" altLang="en-US" b="1" dirty="0"/>
                            <a:t>世代数</a:t>
                          </a:r>
                          <a:endParaRPr kumimoji="1" lang="ja-JP" altLang="en-US" b="1" dirty="0"/>
                        </a:p>
                      </a:txBody>
                      <a:tcPr marL="137160" marR="137160" marT="137160" marB="13716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c>
                      <a:txBody>
                        <a:bodyPr/>
                        <a:lstStyle/>
                        <a:p>
                          <a:pPr algn="ctr"/>
                          <a:r>
                            <a:rPr kumimoji="1" lang="en-US" altLang="ja-JP" dirty="0"/>
                            <a:t>150</a:t>
                          </a:r>
                          <a:endParaRPr kumimoji="1" lang="ja-JP" altLang="en-US" dirty="0"/>
                        </a:p>
                      </a:txBody>
                      <a:tcPr marL="137160" marR="137160" marT="137160" marB="137160" anchor="ctr">
                        <a:lnL w="28575"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c>
                      <a:txBody>
                        <a:bodyPr/>
                        <a:lstStyle/>
                        <a:p>
                          <a:pPr algn="ctr"/>
                          <a:r>
                            <a:rPr lang="ja-JP" altLang="en-US" b="1" dirty="0"/>
                            <a:t>交叉率</a:t>
                          </a:r>
                          <a:endParaRPr kumimoji="1" lang="ja-JP" altLang="en-US" b="1" dirty="0"/>
                        </a:p>
                      </a:txBody>
                      <a:tcPr marL="137160" marR="137160" marT="137160" marB="137160" anchor="ctr">
                        <a:lnL w="57150"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c>
                      <a:txBody>
                        <a:bodyPr/>
                        <a:lstStyle/>
                        <a:p>
                          <a:pPr algn="ctr"/>
                          <a:r>
                            <a:rPr lang="en-US" altLang="ja-JP" dirty="0"/>
                            <a:t>0.8</a:t>
                          </a:r>
                          <a:endParaRPr kumimoji="1" lang="ja-JP" altLang="en-US" dirty="0"/>
                        </a:p>
                      </a:txBody>
                      <a:tcPr marL="137160" marR="137160" marT="137160" marB="13716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74231890"/>
                      </a:ext>
                    </a:extLst>
                  </a:tr>
                  <a:tr h="370840">
                    <a:tc>
                      <a:txBody>
                        <a:bodyPr/>
                        <a:lstStyle/>
                        <a:p>
                          <a:pPr algn="ctr"/>
                          <a:r>
                            <a:rPr lang="ja-JP" altLang="en-US" b="1" dirty="0"/>
                            <a:t>選択 </a:t>
                          </a:r>
                          <a:endParaRPr kumimoji="1" lang="ja-JP" altLang="en-US" b="1" dirty="0"/>
                        </a:p>
                      </a:txBody>
                      <a:tcPr marL="137160" marR="137160" marT="137160" marB="13716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c>
                      <a:txBody>
                        <a:bodyPr/>
                        <a:lstStyle/>
                        <a:p>
                          <a:pPr algn="ctr"/>
                          <a:r>
                            <a:rPr kumimoji="1" lang="ja-JP" altLang="en-US" dirty="0"/>
                            <a:t>熱力学的選択</a:t>
                          </a:r>
                        </a:p>
                      </a:txBody>
                      <a:tcPr marL="137160" marR="137160" marT="137160" marB="137160" anchor="ctr">
                        <a:lnL w="28575"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c>
                      <a:txBody>
                        <a:bodyPr/>
                        <a:lstStyle/>
                        <a:p>
                          <a:pPr algn="ctr"/>
                          <a:r>
                            <a:rPr lang="ja-JP" altLang="en-US" b="1" dirty="0"/>
                            <a:t>変異</a:t>
                          </a:r>
                          <a:endParaRPr kumimoji="1" lang="ja-JP" altLang="en-US" b="1" dirty="0"/>
                        </a:p>
                      </a:txBody>
                      <a:tcPr marL="137160" marR="137160" marT="137160" marB="137160" anchor="ctr">
                        <a:lnL w="57150"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c>
                      <a:txBody>
                        <a:bodyPr/>
                        <a:lstStyle/>
                        <a:p>
                          <a:pPr algn="ctr"/>
                          <a:r>
                            <a:rPr lang="ja-JP" altLang="en-US" dirty="0"/>
                            <a:t>ガウス分布</a:t>
                          </a:r>
                          <a:endParaRPr lang="en-US" altLang="ja-JP" dirty="0"/>
                        </a:p>
                        <a:p>
                          <a:pPr algn="ctr"/>
                          <a:r>
                            <a:rPr lang="en-US" altLang="ja-JP" sz="1600" dirty="0"/>
                            <a:t>(</a:t>
                          </a:r>
                          <a14:m>
                            <m:oMath xmlns:m="http://schemas.openxmlformats.org/officeDocument/2006/math">
                              <m:r>
                                <a:rPr lang="en-US" altLang="ja-JP" sz="1600" b="0" i="1" smtClean="0">
                                  <a:latin typeface="Cambria Math" panose="02040503050406030204" pitchFamily="18" charset="0"/>
                                </a:rPr>
                                <m:t>𝜇</m:t>
                              </m:r>
                            </m:oMath>
                          </a14:m>
                          <a:r>
                            <a:rPr lang="en-US" altLang="ja-JP" sz="1600" dirty="0"/>
                            <a:t>=0, </a:t>
                          </a:r>
                          <a14:m>
                            <m:oMath xmlns:m="http://schemas.openxmlformats.org/officeDocument/2006/math">
                              <m:r>
                                <a:rPr lang="en-US" altLang="ja-JP" sz="1600" b="0" i="1" smtClean="0">
                                  <a:latin typeface="Cambria Math" panose="02040503050406030204" pitchFamily="18" charset="0"/>
                                </a:rPr>
                                <m:t>𝜎</m:t>
                              </m:r>
                            </m:oMath>
                          </a14:m>
                          <a:r>
                            <a:rPr lang="en-US" altLang="ja-JP" sz="1600" dirty="0"/>
                            <a:t>=0.2, 0.2 / locus)</a:t>
                          </a:r>
                          <a:endParaRPr kumimoji="1" lang="ja-JP" altLang="en-US" sz="1600" dirty="0"/>
                        </a:p>
                      </a:txBody>
                      <a:tcPr marL="137160" marR="137160" marT="137160" marB="13716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506299682"/>
                      </a:ext>
                    </a:extLst>
                  </a:tr>
                  <a:tr h="370840">
                    <a:tc>
                      <a:txBody>
                        <a:bodyPr/>
                        <a:lstStyle/>
                        <a:p>
                          <a:pPr algn="ctr"/>
                          <a:r>
                            <a:rPr kumimoji="1" lang="ja-JP" altLang="en-US" b="1" dirty="0"/>
                            <a:t>温度</a:t>
                          </a:r>
                        </a:p>
                      </a:txBody>
                      <a:tcPr marL="137160" marR="137160" marT="137160" marB="13716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c>
                      <a:txBody>
                        <a:bodyPr/>
                        <a:lstStyle/>
                        <a:p>
                          <a:pPr algn="ctr"/>
                          <a:r>
                            <a:rPr kumimoji="1" lang="en-US" altLang="ja-JP" dirty="0"/>
                            <a:t>1 </a:t>
                          </a:r>
                          <a14:m>
                            <m:oMath xmlns:m="http://schemas.openxmlformats.org/officeDocument/2006/math">
                              <m:r>
                                <a:rPr kumimoji="1" lang="en-US" altLang="ja-JP" i="1" smtClean="0">
                                  <a:latin typeface="Cambria Math" panose="02040503050406030204" pitchFamily="18" charset="0"/>
                                  <a:ea typeface="Cambria Math" panose="02040503050406030204" pitchFamily="18" charset="0"/>
                                </a:rPr>
                                <m:t>→</m:t>
                              </m:r>
                            </m:oMath>
                          </a14:m>
                          <a:r>
                            <a:rPr kumimoji="1" lang="ja-JP" altLang="en-US" dirty="0"/>
                            <a:t> </a:t>
                          </a:r>
                          <a:r>
                            <a:rPr kumimoji="1" lang="en-US" altLang="ja-JP" dirty="0"/>
                            <a:t>0.001</a:t>
                          </a:r>
                          <a:endParaRPr kumimoji="1" lang="ja-JP" altLang="en-US" dirty="0"/>
                        </a:p>
                      </a:txBody>
                      <a:tcPr marL="137160" marR="137160" marT="137160" marB="137160" anchor="ctr">
                        <a:lnL w="28575"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c>
                      <a:txBody>
                        <a:bodyPr/>
                        <a:lstStyle/>
                        <a:p>
                          <a:pPr algn="ctr"/>
                          <a:r>
                            <a:rPr lang="ja-JP" altLang="en-US" b="1" dirty="0"/>
                            <a:t>変異率</a:t>
                          </a:r>
                          <a:endParaRPr kumimoji="1" lang="ja-JP" altLang="en-US" b="1" dirty="0"/>
                        </a:p>
                      </a:txBody>
                      <a:tcPr marL="137160" marR="137160" marT="137160" marB="137160" anchor="ctr">
                        <a:lnL w="57150"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c>
                      <a:txBody>
                        <a:bodyPr/>
                        <a:lstStyle/>
                        <a:p>
                          <a:pPr algn="ctr"/>
                          <a:r>
                            <a:rPr lang="en-US" altLang="ja-JP" dirty="0"/>
                            <a:t>0.2 </a:t>
                          </a:r>
                          <a:endParaRPr kumimoji="1" lang="ja-JP" altLang="en-US" dirty="0"/>
                        </a:p>
                      </a:txBody>
                      <a:tcPr marL="137160" marR="137160" marT="137160" marB="13716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260624995"/>
                      </a:ext>
                    </a:extLst>
                  </a:tr>
                  <a:tr h="370840">
                    <a:tc>
                      <a:txBody>
                        <a:bodyPr/>
                        <a:lstStyle/>
                        <a:p>
                          <a:pPr algn="ctr"/>
                          <a:r>
                            <a:rPr lang="ja-JP" altLang="en-US" b="1" dirty="0"/>
                            <a:t>個体数</a:t>
                          </a:r>
                          <a:endParaRPr kumimoji="1" lang="ja-JP" altLang="en-US" b="1" dirty="0"/>
                        </a:p>
                      </a:txBody>
                      <a:tcPr marL="137160" marR="137160" marT="137160" marB="13716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c>
                      <a:txBody>
                        <a:bodyPr/>
                        <a:lstStyle/>
                        <a:p>
                          <a:pPr algn="ctr"/>
                          <a:r>
                            <a:rPr lang="en-US" altLang="ja-JP" dirty="0"/>
                            <a:t>10</a:t>
                          </a:r>
                          <a:endParaRPr kumimoji="1" lang="ja-JP" altLang="en-US" dirty="0"/>
                        </a:p>
                      </a:txBody>
                      <a:tcPr marL="137160" marR="137160" marT="137160" marB="137160" anchor="ctr">
                        <a:lnL w="28575"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c>
                      <a:txBody>
                        <a:bodyPr/>
                        <a:lstStyle/>
                        <a:p>
                          <a:pPr algn="ctr"/>
                          <a:r>
                            <a:rPr lang="ja-JP" altLang="en-US" b="1" dirty="0"/>
                            <a:t>交叉</a:t>
                          </a:r>
                          <a:endParaRPr kumimoji="1" lang="ja-JP" altLang="en-US" b="1" dirty="0"/>
                        </a:p>
                      </a:txBody>
                      <a:tcPr marL="137160" marR="137160" marT="137160" marB="137160" anchor="ctr">
                        <a:lnL w="57150"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c>
                      <a:txBody>
                        <a:bodyPr/>
                        <a:lstStyle/>
                        <a:p>
                          <a:pPr algn="ctr"/>
                          <a:r>
                            <a:rPr lang="ja-JP" altLang="en-US" dirty="0"/>
                            <a:t>一様交叉</a:t>
                          </a:r>
                          <a:endParaRPr lang="en-US" altLang="ja-JP" dirty="0"/>
                        </a:p>
                        <a:p>
                          <a:pPr algn="ctr"/>
                          <a:r>
                            <a:rPr lang="en-US" altLang="ja-JP" dirty="0"/>
                            <a:t>(0.5 / locus)</a:t>
                          </a:r>
                          <a:endParaRPr kumimoji="1" lang="ja-JP" altLang="en-US" dirty="0"/>
                        </a:p>
                      </a:txBody>
                      <a:tcPr marL="137160" marR="137160" marT="137160" marB="13716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417493593"/>
                      </a:ext>
                    </a:extLst>
                  </a:tr>
                  <a:tr h="370840">
                    <a:tc>
                      <a:txBody>
                        <a:bodyPr/>
                        <a:lstStyle/>
                        <a:p>
                          <a:pPr algn="ctr"/>
                          <a:r>
                            <a:rPr lang="ja-JP" altLang="en-US" b="1" dirty="0"/>
                            <a:t>世代数</a:t>
                          </a:r>
                          <a:endParaRPr kumimoji="1" lang="ja-JP" altLang="en-US" b="1" dirty="0"/>
                        </a:p>
                      </a:txBody>
                      <a:tcPr marL="137160" marR="137160" marT="137160" marB="13716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c>
                      <a:txBody>
                        <a:bodyPr/>
                        <a:lstStyle/>
                        <a:p>
                          <a:pPr algn="ctr"/>
                          <a:r>
                            <a:rPr kumimoji="1" lang="en-US" altLang="ja-JP" dirty="0"/>
                            <a:t>150</a:t>
                          </a:r>
                          <a:endParaRPr kumimoji="1" lang="ja-JP" altLang="en-US" dirty="0"/>
                        </a:p>
                      </a:txBody>
                      <a:tcPr marL="137160" marR="137160" marT="137160" marB="137160" anchor="ctr">
                        <a:lnL w="28575"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c>
                      <a:txBody>
                        <a:bodyPr/>
                        <a:lstStyle/>
                        <a:p>
                          <a:pPr algn="ctr"/>
                          <a:r>
                            <a:rPr lang="ja-JP" altLang="en-US" b="1" dirty="0"/>
                            <a:t>交叉率</a:t>
                          </a:r>
                          <a:endParaRPr kumimoji="1" lang="ja-JP" altLang="en-US" b="1" dirty="0"/>
                        </a:p>
                      </a:txBody>
                      <a:tcPr marL="137160" marR="137160" marT="137160" marB="137160" anchor="ctr">
                        <a:lnL w="57150"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c>
                      <a:txBody>
                        <a:bodyPr/>
                        <a:lstStyle/>
                        <a:p>
                          <a:pPr algn="ctr"/>
                          <a:r>
                            <a:rPr lang="en-US" altLang="ja-JP" dirty="0"/>
                            <a:t>0.8</a:t>
                          </a:r>
                          <a:endParaRPr kumimoji="1" lang="ja-JP" altLang="en-US" dirty="0"/>
                        </a:p>
                      </a:txBody>
                      <a:tcPr marL="137160" marR="137160" marT="137160" marB="13716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949525336"/>
                      </a:ext>
                    </a:extLst>
                  </a:tr>
                </a:tbl>
              </a:graphicData>
            </a:graphic>
          </p:graphicFrame>
        </mc:Choice>
        <mc:Fallback>
          <p:graphicFrame>
            <p:nvGraphicFramePr>
              <p:cNvPr id="5" name="コンテンツ プレースホルダー 6">
                <a:extLst>
                  <a:ext uri="{FF2B5EF4-FFF2-40B4-BE49-F238E27FC236}">
                    <a16:creationId xmlns:a16="http://schemas.microsoft.com/office/drawing/2014/main" id="{FAA4D837-8023-4327-8F39-7CD1E5544A2A}"/>
                  </a:ext>
                </a:extLst>
              </p:cNvPr>
              <p:cNvGraphicFramePr>
                <a:graphicFrameLocks noGrp="1"/>
              </p:cNvGraphicFramePr>
              <p:nvPr>
                <p:ph idx="1"/>
                <p:extLst>
                  <p:ext uri="{D42A27DB-BD31-4B8C-83A1-F6EECF244321}">
                    <p14:modId xmlns:p14="http://schemas.microsoft.com/office/powerpoint/2010/main" val="1693628956"/>
                  </p:ext>
                </p:extLst>
              </p:nvPr>
            </p:nvGraphicFramePr>
            <p:xfrm>
              <a:off x="822325" y="1660525"/>
              <a:ext cx="7543799" cy="4663440"/>
            </p:xfrm>
            <a:graphic>
              <a:graphicData uri="http://schemas.openxmlformats.org/drawingml/2006/table">
                <a:tbl>
                  <a:tblPr firstRow="1" bandRow="1">
                    <a:tableStyleId>{8EC20E35-A176-4012-BC5E-935CFFF8708E}</a:tableStyleId>
                  </a:tblPr>
                  <a:tblGrid>
                    <a:gridCol w="1394782">
                      <a:extLst>
                        <a:ext uri="{9D8B030D-6E8A-4147-A177-3AD203B41FA5}">
                          <a16:colId xmlns:a16="http://schemas.microsoft.com/office/drawing/2014/main" val="3294734784"/>
                        </a:ext>
                      </a:extLst>
                    </a:gridCol>
                    <a:gridCol w="1979112">
                      <a:extLst>
                        <a:ext uri="{9D8B030D-6E8A-4147-A177-3AD203B41FA5}">
                          <a16:colId xmlns:a16="http://schemas.microsoft.com/office/drawing/2014/main" val="3247234136"/>
                        </a:ext>
                      </a:extLst>
                    </a:gridCol>
                    <a:gridCol w="1453019">
                      <a:extLst>
                        <a:ext uri="{9D8B030D-6E8A-4147-A177-3AD203B41FA5}">
                          <a16:colId xmlns:a16="http://schemas.microsoft.com/office/drawing/2014/main" val="2078165425"/>
                        </a:ext>
                      </a:extLst>
                    </a:gridCol>
                    <a:gridCol w="2716886">
                      <a:extLst>
                        <a:ext uri="{9D8B030D-6E8A-4147-A177-3AD203B41FA5}">
                          <a16:colId xmlns:a16="http://schemas.microsoft.com/office/drawing/2014/main" val="3925490743"/>
                        </a:ext>
                      </a:extLst>
                    </a:gridCol>
                  </a:tblGrid>
                  <a:tr h="579120">
                    <a:tc gridSpan="2">
                      <a:txBody>
                        <a:bodyPr/>
                        <a:lstStyle/>
                        <a:p>
                          <a:pPr algn="ctr"/>
                          <a:r>
                            <a:rPr kumimoji="1" lang="en-US" altLang="ja-JP" sz="2000" b="1" dirty="0">
                              <a:solidFill>
                                <a:schemeClr val="tx1"/>
                              </a:solidFill>
                            </a:rPr>
                            <a:t>TDGA</a:t>
                          </a:r>
                          <a:endParaRPr kumimoji="1" lang="ja-JP" altLang="en-US" sz="2000" b="1" dirty="0">
                            <a:solidFill>
                              <a:schemeClr val="tx1"/>
                            </a:solidFill>
                          </a:endParaRPr>
                        </a:p>
                      </a:txBody>
                      <a:tcPr marL="137160" marR="137160" marT="137160" marB="137160">
                        <a:lnL w="28575"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DA233"/>
                        </a:solidFill>
                      </a:tcPr>
                    </a:tc>
                    <a:tc hMerge="1">
                      <a:txBody>
                        <a:bodyPr/>
                        <a:lstStyle/>
                        <a:p>
                          <a:endParaRPr kumimoji="1" lang="ja-JP" altLang="en-US" dirty="0"/>
                        </a:p>
                      </a:txBody>
                      <a:tcPr marL="137160" marR="137160" marT="137160" marB="137160">
                        <a:lnL w="28575"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DA233"/>
                        </a:solidFill>
                      </a:tcPr>
                    </a:tc>
                    <a:tc gridSpan="2">
                      <a:txBody>
                        <a:bodyPr/>
                        <a:lstStyle/>
                        <a:p>
                          <a:endParaRPr kumimoji="1" lang="ja-JP" altLang="en-US" b="1" dirty="0"/>
                        </a:p>
                      </a:txBody>
                      <a:tcPr marL="137160" marR="137160" marT="137160" marB="137160">
                        <a:lnL w="57150"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DA233"/>
                        </a:solidFill>
                      </a:tcPr>
                    </a:tc>
                    <a:tc hMerge="1">
                      <a:txBody>
                        <a:bodyPr/>
                        <a:lstStyle/>
                        <a:p>
                          <a:endParaRPr kumimoji="1" lang="ja-JP" altLang="en-US" dirty="0"/>
                        </a:p>
                      </a:txBody>
                      <a:tcPr marL="137160" marR="137160" marT="137160" marB="137160">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DA233"/>
                        </a:solidFill>
                      </a:tcPr>
                    </a:tc>
                    <a:extLst>
                      <a:ext uri="{0D108BD9-81ED-4DB2-BD59-A6C34878D82A}">
                        <a16:rowId xmlns:a16="http://schemas.microsoft.com/office/drawing/2014/main" val="1994513365"/>
                      </a:ext>
                    </a:extLst>
                  </a:tr>
                  <a:tr h="822960">
                    <a:tc>
                      <a:txBody>
                        <a:bodyPr/>
                        <a:lstStyle/>
                        <a:p>
                          <a:pPr algn="ctr"/>
                          <a:r>
                            <a:rPr lang="ja-JP" altLang="en-US" b="1" dirty="0"/>
                            <a:t>個体数</a:t>
                          </a:r>
                          <a:endParaRPr kumimoji="1" lang="ja-JP" altLang="en-US" b="1" dirty="0"/>
                        </a:p>
                      </a:txBody>
                      <a:tcPr marL="137160" marR="137160" marT="137160" marB="13716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7E7E7"/>
                        </a:solidFill>
                      </a:tcPr>
                    </a:tc>
                    <a:tc>
                      <a:txBody>
                        <a:bodyPr/>
                        <a:lstStyle/>
                        <a:p>
                          <a:pPr algn="ctr"/>
                          <a:r>
                            <a:rPr lang="en-US" altLang="ja-JP" dirty="0"/>
                            <a:t>10</a:t>
                          </a:r>
                          <a:endParaRPr kumimoji="1" lang="ja-JP" altLang="en-US" dirty="0"/>
                        </a:p>
                      </a:txBody>
                      <a:tcPr marL="137160" marR="137160" marT="137160" marB="137160" anchor="ctr">
                        <a:lnL w="28575"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7E7E7"/>
                        </a:solidFill>
                      </a:tcPr>
                    </a:tc>
                    <a:tc>
                      <a:txBody>
                        <a:bodyPr/>
                        <a:lstStyle/>
                        <a:p>
                          <a:pPr algn="ctr"/>
                          <a:r>
                            <a:rPr lang="ja-JP" altLang="en-US" b="1" dirty="0"/>
                            <a:t>交叉</a:t>
                          </a:r>
                          <a:endParaRPr kumimoji="1" lang="ja-JP" altLang="en-US" b="1" dirty="0"/>
                        </a:p>
                      </a:txBody>
                      <a:tcPr marL="137160" marR="137160" marT="137160" marB="137160" anchor="ctr">
                        <a:lnL w="57150"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7E7E7"/>
                        </a:solidFill>
                      </a:tcPr>
                    </a:tc>
                    <a:tc>
                      <a:txBody>
                        <a:bodyPr/>
                        <a:lstStyle/>
                        <a:p>
                          <a:pPr algn="ctr"/>
                          <a:r>
                            <a:rPr lang="ja-JP" altLang="en-US" dirty="0"/>
                            <a:t>一様交叉</a:t>
                          </a:r>
                          <a:endParaRPr lang="en-US" altLang="ja-JP" dirty="0"/>
                        </a:p>
                        <a:p>
                          <a:pPr algn="ctr"/>
                          <a:r>
                            <a:rPr lang="en-US" altLang="ja-JP" dirty="0"/>
                            <a:t>(0.5 / locus)</a:t>
                          </a:r>
                          <a:endParaRPr kumimoji="1" lang="ja-JP" altLang="en-US" dirty="0"/>
                        </a:p>
                      </a:txBody>
                      <a:tcPr marL="137160" marR="137160" marT="137160" marB="13716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7E7E7"/>
                        </a:solidFill>
                      </a:tcPr>
                    </a:tc>
                    <a:extLst>
                      <a:ext uri="{0D108BD9-81ED-4DB2-BD59-A6C34878D82A}">
                        <a16:rowId xmlns:a16="http://schemas.microsoft.com/office/drawing/2014/main" val="4068467951"/>
                      </a:ext>
                    </a:extLst>
                  </a:tr>
                  <a:tr h="548640">
                    <a:tc>
                      <a:txBody>
                        <a:bodyPr/>
                        <a:lstStyle/>
                        <a:p>
                          <a:pPr algn="ctr"/>
                          <a:r>
                            <a:rPr lang="ja-JP" altLang="en-US" b="1" dirty="0"/>
                            <a:t>世代数</a:t>
                          </a:r>
                          <a:endParaRPr kumimoji="1" lang="ja-JP" altLang="en-US" b="1" dirty="0"/>
                        </a:p>
                      </a:txBody>
                      <a:tcPr marL="137160" marR="137160" marT="137160" marB="13716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c>
                      <a:txBody>
                        <a:bodyPr/>
                        <a:lstStyle/>
                        <a:p>
                          <a:pPr algn="ctr"/>
                          <a:r>
                            <a:rPr kumimoji="1" lang="en-US" altLang="ja-JP" dirty="0"/>
                            <a:t>150</a:t>
                          </a:r>
                          <a:endParaRPr kumimoji="1" lang="ja-JP" altLang="en-US" dirty="0"/>
                        </a:p>
                      </a:txBody>
                      <a:tcPr marL="137160" marR="137160" marT="137160" marB="137160" anchor="ctr">
                        <a:lnL w="28575"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c>
                      <a:txBody>
                        <a:bodyPr/>
                        <a:lstStyle/>
                        <a:p>
                          <a:pPr algn="ctr"/>
                          <a:r>
                            <a:rPr lang="ja-JP" altLang="en-US" b="1" dirty="0"/>
                            <a:t>交叉率</a:t>
                          </a:r>
                          <a:endParaRPr kumimoji="1" lang="ja-JP" altLang="en-US" b="1" dirty="0"/>
                        </a:p>
                      </a:txBody>
                      <a:tcPr marL="137160" marR="137160" marT="137160" marB="137160" anchor="ctr">
                        <a:lnL w="57150"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c>
                      <a:txBody>
                        <a:bodyPr/>
                        <a:lstStyle/>
                        <a:p>
                          <a:pPr algn="ctr"/>
                          <a:r>
                            <a:rPr lang="en-US" altLang="ja-JP" dirty="0"/>
                            <a:t>0.8</a:t>
                          </a:r>
                          <a:endParaRPr kumimoji="1" lang="ja-JP" altLang="en-US" dirty="0"/>
                        </a:p>
                      </a:txBody>
                      <a:tcPr marL="137160" marR="137160" marT="137160" marB="13716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74231890"/>
                      </a:ext>
                    </a:extLst>
                  </a:tr>
                  <a:tr h="792480">
                    <a:tc>
                      <a:txBody>
                        <a:bodyPr/>
                        <a:lstStyle/>
                        <a:p>
                          <a:pPr algn="ctr"/>
                          <a:r>
                            <a:rPr lang="ja-JP" altLang="en-US" b="1" dirty="0"/>
                            <a:t>選択 </a:t>
                          </a:r>
                          <a:endParaRPr kumimoji="1" lang="ja-JP" altLang="en-US" b="1" dirty="0"/>
                        </a:p>
                      </a:txBody>
                      <a:tcPr marL="137160" marR="137160" marT="137160" marB="13716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c>
                      <a:txBody>
                        <a:bodyPr/>
                        <a:lstStyle/>
                        <a:p>
                          <a:pPr algn="ctr"/>
                          <a:r>
                            <a:rPr kumimoji="1" lang="ja-JP" altLang="en-US" dirty="0"/>
                            <a:t>熱力学的選択</a:t>
                          </a:r>
                        </a:p>
                      </a:txBody>
                      <a:tcPr marL="137160" marR="137160" marT="137160" marB="137160" anchor="ctr">
                        <a:lnL w="28575"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c>
                      <a:txBody>
                        <a:bodyPr/>
                        <a:lstStyle/>
                        <a:p>
                          <a:pPr algn="ctr"/>
                          <a:r>
                            <a:rPr lang="ja-JP" altLang="en-US" b="1" dirty="0"/>
                            <a:t>変異</a:t>
                          </a:r>
                          <a:endParaRPr kumimoji="1" lang="ja-JP" altLang="en-US" b="1" dirty="0"/>
                        </a:p>
                      </a:txBody>
                      <a:tcPr marL="137160" marR="137160" marT="137160" marB="137160" anchor="ctr">
                        <a:lnL w="57150"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c>
                      <a:txBody>
                        <a:bodyPr/>
                        <a:lstStyle/>
                        <a:p>
                          <a:endParaRPr lang="ja-JP"/>
                        </a:p>
                      </a:txBody>
                      <a:tcPr marL="137160" marR="137160" marT="137160" marB="13716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blipFill>
                          <a:blip r:embed="rId2"/>
                          <a:stretch>
                            <a:fillRect l="-178251" t="-245802" r="-1121" b="-245802"/>
                          </a:stretch>
                        </a:blipFill>
                      </a:tcPr>
                    </a:tc>
                    <a:extLst>
                      <a:ext uri="{0D108BD9-81ED-4DB2-BD59-A6C34878D82A}">
                        <a16:rowId xmlns:a16="http://schemas.microsoft.com/office/drawing/2014/main" val="2506299682"/>
                      </a:ext>
                    </a:extLst>
                  </a:tr>
                  <a:tr h="548640">
                    <a:tc>
                      <a:txBody>
                        <a:bodyPr/>
                        <a:lstStyle/>
                        <a:p>
                          <a:pPr algn="ctr"/>
                          <a:r>
                            <a:rPr kumimoji="1" lang="ja-JP" altLang="en-US" b="1" dirty="0"/>
                            <a:t>温度</a:t>
                          </a:r>
                        </a:p>
                      </a:txBody>
                      <a:tcPr marL="137160" marR="137160" marT="137160" marB="13716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c>
                      <a:txBody>
                        <a:bodyPr/>
                        <a:lstStyle/>
                        <a:p>
                          <a:endParaRPr lang="ja-JP"/>
                        </a:p>
                      </a:txBody>
                      <a:tcPr marL="137160" marR="137160" marT="137160" marB="137160" anchor="ctr">
                        <a:lnL w="28575"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blipFill>
                          <a:blip r:embed="rId2"/>
                          <a:stretch>
                            <a:fillRect l="-71077" t="-503333" r="-212308" b="-257778"/>
                          </a:stretch>
                        </a:blipFill>
                      </a:tcPr>
                    </a:tc>
                    <a:tc>
                      <a:txBody>
                        <a:bodyPr/>
                        <a:lstStyle/>
                        <a:p>
                          <a:pPr algn="ctr"/>
                          <a:r>
                            <a:rPr lang="ja-JP" altLang="en-US" b="1" dirty="0"/>
                            <a:t>変異率</a:t>
                          </a:r>
                          <a:endParaRPr kumimoji="1" lang="ja-JP" altLang="en-US" b="1" dirty="0"/>
                        </a:p>
                      </a:txBody>
                      <a:tcPr marL="137160" marR="137160" marT="137160" marB="137160" anchor="ctr">
                        <a:lnL w="57150"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c>
                      <a:txBody>
                        <a:bodyPr/>
                        <a:lstStyle/>
                        <a:p>
                          <a:pPr algn="ctr"/>
                          <a:r>
                            <a:rPr lang="en-US" altLang="ja-JP" dirty="0"/>
                            <a:t>0.2 </a:t>
                          </a:r>
                          <a:endParaRPr kumimoji="1" lang="ja-JP" altLang="en-US" dirty="0"/>
                        </a:p>
                      </a:txBody>
                      <a:tcPr marL="137160" marR="137160" marT="137160" marB="13716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260624995"/>
                      </a:ext>
                    </a:extLst>
                  </a:tr>
                  <a:tr h="822960">
                    <a:tc>
                      <a:txBody>
                        <a:bodyPr/>
                        <a:lstStyle/>
                        <a:p>
                          <a:pPr algn="ctr"/>
                          <a:r>
                            <a:rPr lang="ja-JP" altLang="en-US" b="1" dirty="0"/>
                            <a:t>個体数</a:t>
                          </a:r>
                          <a:endParaRPr kumimoji="1" lang="ja-JP" altLang="en-US" b="1" dirty="0"/>
                        </a:p>
                      </a:txBody>
                      <a:tcPr marL="137160" marR="137160" marT="137160" marB="13716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c>
                      <a:txBody>
                        <a:bodyPr/>
                        <a:lstStyle/>
                        <a:p>
                          <a:pPr algn="ctr"/>
                          <a:r>
                            <a:rPr lang="en-US" altLang="ja-JP" dirty="0"/>
                            <a:t>10</a:t>
                          </a:r>
                          <a:endParaRPr kumimoji="1" lang="ja-JP" altLang="en-US" dirty="0"/>
                        </a:p>
                      </a:txBody>
                      <a:tcPr marL="137160" marR="137160" marT="137160" marB="137160" anchor="ctr">
                        <a:lnL w="28575"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c>
                      <a:txBody>
                        <a:bodyPr/>
                        <a:lstStyle/>
                        <a:p>
                          <a:pPr algn="ctr"/>
                          <a:r>
                            <a:rPr lang="ja-JP" altLang="en-US" b="1" dirty="0"/>
                            <a:t>交叉</a:t>
                          </a:r>
                          <a:endParaRPr kumimoji="1" lang="ja-JP" altLang="en-US" b="1" dirty="0"/>
                        </a:p>
                      </a:txBody>
                      <a:tcPr marL="137160" marR="137160" marT="137160" marB="137160" anchor="ctr">
                        <a:lnL w="57150"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c>
                      <a:txBody>
                        <a:bodyPr/>
                        <a:lstStyle/>
                        <a:p>
                          <a:pPr algn="ctr"/>
                          <a:r>
                            <a:rPr lang="ja-JP" altLang="en-US" dirty="0"/>
                            <a:t>一様交叉</a:t>
                          </a:r>
                          <a:endParaRPr lang="en-US" altLang="ja-JP" dirty="0"/>
                        </a:p>
                        <a:p>
                          <a:pPr algn="ctr"/>
                          <a:r>
                            <a:rPr lang="en-US" altLang="ja-JP" dirty="0"/>
                            <a:t>(0.5 / locus)</a:t>
                          </a:r>
                          <a:endParaRPr kumimoji="1" lang="ja-JP" altLang="en-US" dirty="0"/>
                        </a:p>
                      </a:txBody>
                      <a:tcPr marL="137160" marR="137160" marT="137160" marB="13716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417493593"/>
                      </a:ext>
                    </a:extLst>
                  </a:tr>
                  <a:tr h="548640">
                    <a:tc>
                      <a:txBody>
                        <a:bodyPr/>
                        <a:lstStyle/>
                        <a:p>
                          <a:pPr algn="ctr"/>
                          <a:r>
                            <a:rPr lang="ja-JP" altLang="en-US" b="1" dirty="0"/>
                            <a:t>世代数</a:t>
                          </a:r>
                          <a:endParaRPr kumimoji="1" lang="ja-JP" altLang="en-US" b="1" dirty="0"/>
                        </a:p>
                      </a:txBody>
                      <a:tcPr marL="137160" marR="137160" marT="137160" marB="13716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c>
                      <a:txBody>
                        <a:bodyPr/>
                        <a:lstStyle/>
                        <a:p>
                          <a:pPr algn="ctr"/>
                          <a:r>
                            <a:rPr kumimoji="1" lang="en-US" altLang="ja-JP" dirty="0"/>
                            <a:t>150</a:t>
                          </a:r>
                          <a:endParaRPr kumimoji="1" lang="ja-JP" altLang="en-US" dirty="0"/>
                        </a:p>
                      </a:txBody>
                      <a:tcPr marL="137160" marR="137160" marT="137160" marB="137160" anchor="ctr">
                        <a:lnL w="28575"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c>
                      <a:txBody>
                        <a:bodyPr/>
                        <a:lstStyle/>
                        <a:p>
                          <a:pPr algn="ctr"/>
                          <a:r>
                            <a:rPr lang="ja-JP" altLang="en-US" b="1" dirty="0"/>
                            <a:t>交叉率</a:t>
                          </a:r>
                          <a:endParaRPr kumimoji="1" lang="ja-JP" altLang="en-US" b="1" dirty="0"/>
                        </a:p>
                      </a:txBody>
                      <a:tcPr marL="137160" marR="137160" marT="137160" marB="137160" anchor="ctr">
                        <a:lnL w="57150"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c>
                      <a:txBody>
                        <a:bodyPr/>
                        <a:lstStyle/>
                        <a:p>
                          <a:pPr algn="ctr"/>
                          <a:r>
                            <a:rPr lang="en-US" altLang="ja-JP" dirty="0"/>
                            <a:t>0.8</a:t>
                          </a:r>
                          <a:endParaRPr kumimoji="1" lang="ja-JP" altLang="en-US" dirty="0"/>
                        </a:p>
                      </a:txBody>
                      <a:tcPr marL="137160" marR="137160" marT="137160" marB="13716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949525336"/>
                      </a:ext>
                    </a:extLst>
                  </a:tr>
                </a:tbl>
              </a:graphicData>
            </a:graphic>
          </p:graphicFrame>
        </mc:Fallback>
      </mc:AlternateContent>
    </p:spTree>
    <p:extLst>
      <p:ext uri="{BB962C8B-B14F-4D97-AF65-F5344CB8AC3E}">
        <p14:creationId xmlns:p14="http://schemas.microsoft.com/office/powerpoint/2010/main" val="2419810658"/>
      </p:ext>
    </p:extLst>
  </p:cSld>
  <p:clrMapOvr>
    <a:masterClrMapping/>
  </p:clrMapOvr>
  <mc:AlternateContent xmlns:mc="http://schemas.openxmlformats.org/markup-compatibility/2006" xmlns:p14="http://schemas.microsoft.com/office/powerpoint/2010/main">
    <mc:Choice Requires="p14">
      <p:transition spd="slow" p14:dur="2000" advTm="10831"/>
    </mc:Choice>
    <mc:Fallback xmlns="">
      <p:transition spd="slow" advTm="10831"/>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C06BA5F-D2B8-4713-8D25-D4396789FFC5}"/>
              </a:ext>
            </a:extLst>
          </p:cNvPr>
          <p:cNvSpPr>
            <a:spLocks noGrp="1"/>
          </p:cNvSpPr>
          <p:nvPr>
            <p:ph type="title"/>
          </p:nvPr>
        </p:nvSpPr>
        <p:spPr/>
        <p:txBody>
          <a:bodyPr/>
          <a:lstStyle/>
          <a:p>
            <a:r>
              <a:rPr kumimoji="1" lang="ja-JP" altLang="en-US" dirty="0"/>
              <a:t>深層学習モデルの発展</a:t>
            </a:r>
          </a:p>
        </p:txBody>
      </p:sp>
      <p:sp>
        <p:nvSpPr>
          <p:cNvPr id="3" name="コンテンツ プレースホルダー 2">
            <a:extLst>
              <a:ext uri="{FF2B5EF4-FFF2-40B4-BE49-F238E27FC236}">
                <a16:creationId xmlns:a16="http://schemas.microsoft.com/office/drawing/2014/main" id="{A039F885-9DE0-46A8-A4E3-0AD952829E88}"/>
              </a:ext>
            </a:extLst>
          </p:cNvPr>
          <p:cNvSpPr>
            <a:spLocks noGrp="1"/>
          </p:cNvSpPr>
          <p:nvPr>
            <p:ph idx="1"/>
          </p:nvPr>
        </p:nvSpPr>
        <p:spPr>
          <a:xfrm>
            <a:off x="822959" y="4957894"/>
            <a:ext cx="7543801" cy="1235080"/>
          </a:xfrm>
        </p:spPr>
        <p:txBody>
          <a:bodyPr>
            <a:normAutofit/>
          </a:bodyPr>
          <a:lstStyle/>
          <a:p>
            <a:pPr lvl="1"/>
            <a:r>
              <a:rPr kumimoji="1" lang="ja-JP" altLang="en-US" dirty="0"/>
              <a:t>モデル構造の改良で性能が向上</a:t>
            </a:r>
            <a:endParaRPr kumimoji="1" lang="en-US" altLang="ja-JP" dirty="0"/>
          </a:p>
        </p:txBody>
      </p:sp>
      <p:sp>
        <p:nvSpPr>
          <p:cNvPr id="4" name="スライド番号プレースホルダー 3">
            <a:extLst>
              <a:ext uri="{FF2B5EF4-FFF2-40B4-BE49-F238E27FC236}">
                <a16:creationId xmlns:a16="http://schemas.microsoft.com/office/drawing/2014/main" id="{3180D2BA-9454-4D57-8FD2-6BF1A7E7CC03}"/>
              </a:ext>
            </a:extLst>
          </p:cNvPr>
          <p:cNvSpPr>
            <a:spLocks noGrp="1"/>
          </p:cNvSpPr>
          <p:nvPr>
            <p:ph type="sldNum" sz="quarter" idx="12"/>
          </p:nvPr>
        </p:nvSpPr>
        <p:spPr/>
        <p:txBody>
          <a:bodyPr/>
          <a:lstStyle/>
          <a:p>
            <a:fld id="{304739FC-810C-4CDC-B60F-21F1951FBC64}" type="slidenum">
              <a:rPr kumimoji="1" lang="ja-JP" altLang="en-US" smtClean="0"/>
              <a:t>4</a:t>
            </a:fld>
            <a:endParaRPr kumimoji="1" lang="ja-JP" altLang="en-US"/>
          </a:p>
        </p:txBody>
      </p:sp>
      <p:pic>
        <p:nvPicPr>
          <p:cNvPr id="2050" name="Picture 2" descr="ResNetまわりの論文まとめ | ALIS">
            <a:extLst>
              <a:ext uri="{FF2B5EF4-FFF2-40B4-BE49-F238E27FC236}">
                <a16:creationId xmlns:a16="http://schemas.microsoft.com/office/drawing/2014/main" id="{73144198-578E-46BE-BD5A-CD181435F1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65582" y="1838500"/>
            <a:ext cx="2905125" cy="1571625"/>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a:extLst>
              <a:ext uri="{FF2B5EF4-FFF2-40B4-BE49-F238E27FC236}">
                <a16:creationId xmlns:a16="http://schemas.microsoft.com/office/drawing/2014/main" id="{FEC94C0E-A4C1-42DA-9A08-088D9F7F59D6}"/>
              </a:ext>
            </a:extLst>
          </p:cNvPr>
          <p:cNvSpPr/>
          <p:nvPr/>
        </p:nvSpPr>
        <p:spPr>
          <a:xfrm>
            <a:off x="4699205" y="6365685"/>
            <a:ext cx="3227673" cy="507831"/>
          </a:xfrm>
          <a:prstGeom prst="rect">
            <a:avLst/>
          </a:prstGeom>
        </p:spPr>
        <p:txBody>
          <a:bodyPr wrap="square">
            <a:spAutoFit/>
          </a:bodyPr>
          <a:lstStyle/>
          <a:p>
            <a:r>
              <a:rPr lang="en-US" altLang="ja-JP" sz="900" dirty="0">
                <a:solidFill>
                  <a:schemeClr val="bg1"/>
                </a:solidFill>
              </a:rPr>
              <a:t>ResNet : Kaiming He, Xiangyu Zhang, Shaoqing Ren, and Jian Sun. Deep residual learning for image recognition. CoRR, abs/1512.03385, 2015.</a:t>
            </a:r>
            <a:endParaRPr lang="ja-JP" altLang="en-US" sz="900" dirty="0">
              <a:solidFill>
                <a:schemeClr val="bg1"/>
              </a:solidFill>
            </a:endParaRPr>
          </a:p>
        </p:txBody>
      </p:sp>
      <p:sp>
        <p:nvSpPr>
          <p:cNvPr id="6" name="正方形/長方形 5">
            <a:extLst>
              <a:ext uri="{FF2B5EF4-FFF2-40B4-BE49-F238E27FC236}">
                <a16:creationId xmlns:a16="http://schemas.microsoft.com/office/drawing/2014/main" id="{0CE6F609-A14D-48B3-B18C-903868D7627B}"/>
              </a:ext>
            </a:extLst>
          </p:cNvPr>
          <p:cNvSpPr/>
          <p:nvPr/>
        </p:nvSpPr>
        <p:spPr>
          <a:xfrm>
            <a:off x="822959" y="6373374"/>
            <a:ext cx="2867025" cy="507831"/>
          </a:xfrm>
          <a:prstGeom prst="rect">
            <a:avLst/>
          </a:prstGeom>
        </p:spPr>
        <p:txBody>
          <a:bodyPr wrap="square">
            <a:spAutoFit/>
          </a:bodyPr>
          <a:lstStyle/>
          <a:p>
            <a:r>
              <a:rPr lang="en-US" altLang="ja-JP" sz="900" dirty="0">
                <a:solidFill>
                  <a:schemeClr val="bg1"/>
                </a:solidFill>
              </a:rPr>
              <a:t>VGG : Karen Simonyan and Andrew Zisserman. Very deep convolutional networks for large-scale image recognition. 2015. </a:t>
            </a:r>
            <a:endParaRPr lang="ja-JP" altLang="en-US" sz="900" dirty="0">
              <a:solidFill>
                <a:schemeClr val="bg1"/>
              </a:solidFill>
            </a:endParaRPr>
          </a:p>
        </p:txBody>
      </p:sp>
      <p:pic>
        <p:nvPicPr>
          <p:cNvPr id="2052" name="Picture 4" descr="Deep Learning VGG">
            <a:extLst>
              <a:ext uri="{FF2B5EF4-FFF2-40B4-BE49-F238E27FC236}">
                <a16:creationId xmlns:a16="http://schemas.microsoft.com/office/drawing/2014/main" id="{DB8EDFEC-DCC0-4B6A-85CF-57CD6B9199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33517" y="1819450"/>
            <a:ext cx="2867025" cy="1590675"/>
          </a:xfrm>
          <a:prstGeom prst="rect">
            <a:avLst/>
          </a:prstGeom>
          <a:noFill/>
          <a:extLst>
            <a:ext uri="{909E8E84-426E-40DD-AFC4-6F175D3DCCD1}">
              <a14:hiddenFill xmlns:a14="http://schemas.microsoft.com/office/drawing/2010/main">
                <a:solidFill>
                  <a:srgbClr val="FFFFFF"/>
                </a:solidFill>
              </a14:hiddenFill>
            </a:ext>
          </a:extLst>
        </p:spPr>
      </p:pic>
      <p:sp>
        <p:nvSpPr>
          <p:cNvPr id="7" name="正方形/長方形 6">
            <a:extLst>
              <a:ext uri="{FF2B5EF4-FFF2-40B4-BE49-F238E27FC236}">
                <a16:creationId xmlns:a16="http://schemas.microsoft.com/office/drawing/2014/main" id="{B6A7AF18-93AE-49AD-86DC-85D51A1DD572}"/>
              </a:ext>
            </a:extLst>
          </p:cNvPr>
          <p:cNvSpPr/>
          <p:nvPr/>
        </p:nvSpPr>
        <p:spPr>
          <a:xfrm>
            <a:off x="2037075" y="3470240"/>
            <a:ext cx="1059906" cy="584775"/>
          </a:xfrm>
          <a:prstGeom prst="rect">
            <a:avLst/>
          </a:prstGeom>
        </p:spPr>
        <p:txBody>
          <a:bodyPr wrap="none">
            <a:spAutoFit/>
          </a:bodyPr>
          <a:lstStyle/>
          <a:p>
            <a:r>
              <a:rPr kumimoji="1" lang="en-US" altLang="ja-JP" sz="3200" dirty="0">
                <a:latin typeface="+mn-ea"/>
              </a:rPr>
              <a:t>VGG</a:t>
            </a:r>
            <a:endParaRPr lang="ja-JP" altLang="en-US" sz="3200" dirty="0">
              <a:latin typeface="+mn-ea"/>
            </a:endParaRPr>
          </a:p>
        </p:txBody>
      </p:sp>
      <p:sp>
        <p:nvSpPr>
          <p:cNvPr id="10" name="正方形/長方形 9">
            <a:extLst>
              <a:ext uri="{FF2B5EF4-FFF2-40B4-BE49-F238E27FC236}">
                <a16:creationId xmlns:a16="http://schemas.microsoft.com/office/drawing/2014/main" id="{0009896F-2515-4BFE-889F-8E04C0086272}"/>
              </a:ext>
            </a:extLst>
          </p:cNvPr>
          <p:cNvSpPr/>
          <p:nvPr/>
        </p:nvSpPr>
        <p:spPr>
          <a:xfrm>
            <a:off x="5877140" y="3470239"/>
            <a:ext cx="1597104" cy="584775"/>
          </a:xfrm>
          <a:prstGeom prst="rect">
            <a:avLst/>
          </a:prstGeom>
        </p:spPr>
        <p:txBody>
          <a:bodyPr wrap="none">
            <a:spAutoFit/>
          </a:bodyPr>
          <a:lstStyle/>
          <a:p>
            <a:r>
              <a:rPr kumimoji="1" lang="en-US" altLang="ja-JP" sz="3200" dirty="0">
                <a:latin typeface="+mn-ea"/>
              </a:rPr>
              <a:t>ResNet</a:t>
            </a:r>
            <a:endParaRPr lang="ja-JP" altLang="en-US" sz="3200" dirty="0">
              <a:latin typeface="+mn-ea"/>
            </a:endParaRPr>
          </a:p>
        </p:txBody>
      </p:sp>
    </p:spTree>
    <p:extLst>
      <p:ext uri="{BB962C8B-B14F-4D97-AF65-F5344CB8AC3E}">
        <p14:creationId xmlns:p14="http://schemas.microsoft.com/office/powerpoint/2010/main" val="627480658"/>
      </p:ext>
    </p:extLst>
  </p:cSld>
  <p:clrMapOvr>
    <a:masterClrMapping/>
  </p:clrMapOvr>
  <mc:AlternateContent xmlns:mc="http://schemas.openxmlformats.org/markup-compatibility/2006" xmlns:p14="http://schemas.microsoft.com/office/powerpoint/2010/main">
    <mc:Choice Requires="p14">
      <p:transition spd="slow" p14:dur="2000" advTm="15881"/>
    </mc:Choice>
    <mc:Fallback xmlns="">
      <p:transition spd="slow" advTm="15881"/>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46ABB39-F0C4-4941-8AC3-45B843579753}"/>
              </a:ext>
            </a:extLst>
          </p:cNvPr>
          <p:cNvSpPr>
            <a:spLocks noGrp="1"/>
          </p:cNvSpPr>
          <p:nvPr>
            <p:ph type="title"/>
          </p:nvPr>
        </p:nvSpPr>
        <p:spPr/>
        <p:txBody>
          <a:bodyPr>
            <a:normAutofit fontScale="90000"/>
          </a:bodyPr>
          <a:lstStyle/>
          <a:p>
            <a:r>
              <a:rPr kumimoji="1" lang="ja-JP" altLang="en-US" dirty="0"/>
              <a:t>実験</a:t>
            </a:r>
            <a:r>
              <a:rPr lang="en-US" altLang="ja-JP" dirty="0"/>
              <a:t>2</a:t>
            </a:r>
            <a:r>
              <a:rPr kumimoji="1" lang="en-US" altLang="ja-JP" dirty="0"/>
              <a:t> </a:t>
            </a:r>
            <a:r>
              <a:rPr kumimoji="1" lang="ja-JP" altLang="en-US" dirty="0"/>
              <a:t>： </a:t>
            </a:r>
            <a:r>
              <a:rPr lang="ja-JP" altLang="en-US" dirty="0"/>
              <a:t>ネットワーク評価</a:t>
            </a:r>
            <a:r>
              <a:rPr lang="ja-JP" altLang="en-US" sz="4000" dirty="0"/>
              <a:t>の設定</a:t>
            </a:r>
            <a:endParaRPr kumimoji="1" lang="ja-JP" altLang="en-US" dirty="0"/>
          </a:p>
        </p:txBody>
      </p:sp>
      <p:sp>
        <p:nvSpPr>
          <p:cNvPr id="4" name="スライド番号プレースホルダー 3">
            <a:extLst>
              <a:ext uri="{FF2B5EF4-FFF2-40B4-BE49-F238E27FC236}">
                <a16:creationId xmlns:a16="http://schemas.microsoft.com/office/drawing/2014/main" id="{0B3C2E9D-0858-4A34-8898-41EF151E398D}"/>
              </a:ext>
            </a:extLst>
          </p:cNvPr>
          <p:cNvSpPr>
            <a:spLocks noGrp="1"/>
          </p:cNvSpPr>
          <p:nvPr>
            <p:ph type="sldNum" sz="quarter" idx="12"/>
          </p:nvPr>
        </p:nvSpPr>
        <p:spPr/>
        <p:txBody>
          <a:bodyPr/>
          <a:lstStyle/>
          <a:p>
            <a:fld id="{304739FC-810C-4CDC-B60F-21F1951FBC64}" type="slidenum">
              <a:rPr kumimoji="1" lang="ja-JP" altLang="en-US" smtClean="0"/>
              <a:t>40</a:t>
            </a:fld>
            <a:endParaRPr kumimoji="1" lang="ja-JP" altLang="en-US"/>
          </a:p>
        </p:txBody>
      </p:sp>
      <mc:AlternateContent xmlns:mc="http://schemas.openxmlformats.org/markup-compatibility/2006">
        <mc:Choice xmlns:a14="http://schemas.microsoft.com/office/drawing/2010/main" Requires="a14">
          <p:graphicFrame>
            <p:nvGraphicFramePr>
              <p:cNvPr id="7" name="コンテンツ プレースホルダー 6">
                <a:extLst>
                  <a:ext uri="{FF2B5EF4-FFF2-40B4-BE49-F238E27FC236}">
                    <a16:creationId xmlns:a16="http://schemas.microsoft.com/office/drawing/2014/main" id="{940DA611-026F-4DA8-BA24-288F43CD3A73}"/>
                  </a:ext>
                </a:extLst>
              </p:cNvPr>
              <p:cNvGraphicFramePr>
                <a:graphicFrameLocks noGrp="1"/>
              </p:cNvGraphicFramePr>
              <p:nvPr>
                <p:ph idx="1"/>
                <p:extLst>
                  <p:ext uri="{D42A27DB-BD31-4B8C-83A1-F6EECF244321}">
                    <p14:modId xmlns:p14="http://schemas.microsoft.com/office/powerpoint/2010/main" val="1037210490"/>
                  </p:ext>
                </p:extLst>
              </p:nvPr>
            </p:nvGraphicFramePr>
            <p:xfrm>
              <a:off x="822325" y="1660525"/>
              <a:ext cx="7543800" cy="4053840"/>
            </p:xfrm>
            <a:graphic>
              <a:graphicData uri="http://schemas.openxmlformats.org/drawingml/2006/table">
                <a:tbl>
                  <a:tblPr firstRow="1" bandRow="1">
                    <a:tableStyleId>{8EC20E35-A176-4012-BC5E-935CFFF8708E}</a:tableStyleId>
                  </a:tblPr>
                  <a:tblGrid>
                    <a:gridCol w="2108765">
                      <a:extLst>
                        <a:ext uri="{9D8B030D-6E8A-4147-A177-3AD203B41FA5}">
                          <a16:colId xmlns:a16="http://schemas.microsoft.com/office/drawing/2014/main" val="3294734784"/>
                        </a:ext>
                      </a:extLst>
                    </a:gridCol>
                    <a:gridCol w="5435035">
                      <a:extLst>
                        <a:ext uri="{9D8B030D-6E8A-4147-A177-3AD203B41FA5}">
                          <a16:colId xmlns:a16="http://schemas.microsoft.com/office/drawing/2014/main" val="3247234136"/>
                        </a:ext>
                      </a:extLst>
                    </a:gridCol>
                  </a:tblGrid>
                  <a:tr h="370840">
                    <a:tc gridSpan="2">
                      <a:txBody>
                        <a:bodyPr/>
                        <a:lstStyle/>
                        <a:p>
                          <a:pPr algn="ctr"/>
                          <a:r>
                            <a:rPr kumimoji="1" lang="ja-JP" altLang="en-US" sz="2000" b="1" dirty="0">
                              <a:solidFill>
                                <a:sysClr val="windowText" lastClr="000000"/>
                              </a:solidFill>
                              <a:latin typeface="+mj-ea"/>
                              <a:ea typeface="+mj-ea"/>
                            </a:rPr>
                            <a:t>深層学習</a:t>
                          </a:r>
                        </a:p>
                      </a:txBody>
                      <a:tcPr marL="137160" marR="137160" marT="137160" marB="13716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DA233"/>
                        </a:solidFill>
                      </a:tcPr>
                    </a:tc>
                    <a:tc hMerge="1">
                      <a:txBody>
                        <a:bodyPr/>
                        <a:lstStyle/>
                        <a:p>
                          <a:pPr algn="ctr"/>
                          <a:endParaRPr kumimoji="1" lang="ja-JP" altLang="en-US" sz="2000" b="1" dirty="0">
                            <a:solidFill>
                              <a:sysClr val="windowText" lastClr="000000"/>
                            </a:solidFill>
                            <a:latin typeface="+mj-ea"/>
                            <a:ea typeface="+mj-ea"/>
                          </a:endParaRPr>
                        </a:p>
                      </a:txBody>
                      <a:tcPr marL="137160" marR="137160" marT="137160" marB="13716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DA233"/>
                        </a:solidFill>
                      </a:tcPr>
                    </a:tc>
                    <a:extLst>
                      <a:ext uri="{0D108BD9-81ED-4DB2-BD59-A6C34878D82A}">
                        <a16:rowId xmlns:a16="http://schemas.microsoft.com/office/drawing/2014/main" val="3239497523"/>
                      </a:ext>
                    </a:extLst>
                  </a:tr>
                  <a:tr h="370840">
                    <a:tc>
                      <a:txBody>
                        <a:bodyPr/>
                        <a:lstStyle/>
                        <a:p>
                          <a:pPr lvl="0" algn="l"/>
                          <a:r>
                            <a:rPr lang="en-US" altLang="ja-JP" sz="2000" b="1" dirty="0">
                              <a:solidFill>
                                <a:sysClr val="windowText" lastClr="000000"/>
                              </a:solidFill>
                              <a:latin typeface="+mn-lt"/>
                              <a:ea typeface="+mj-ea"/>
                            </a:rPr>
                            <a:t>Optimizer(w)</a:t>
                          </a:r>
                          <a:endParaRPr kumimoji="1" lang="ja-JP" altLang="en-US" sz="2000" b="1" i="0" dirty="0">
                            <a:solidFill>
                              <a:sysClr val="windowText" lastClr="000000"/>
                            </a:solidFill>
                            <a:latin typeface="+mn-lt"/>
                            <a:ea typeface="+mj-ea"/>
                          </a:endParaRPr>
                        </a:p>
                      </a:txBody>
                      <a:tcPr marL="137160" marR="137160" marT="137160" marB="13716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7E7E7"/>
                        </a:solidFill>
                      </a:tcPr>
                    </a:tc>
                    <a:tc>
                      <a:txBody>
                        <a:bodyPr/>
                        <a:lstStyle/>
                        <a:p>
                          <a:pPr algn="ctr"/>
                          <a:r>
                            <a:rPr lang="en-US" altLang="ja-JP" sz="2000" b="0" dirty="0">
                              <a:solidFill>
                                <a:sysClr val="windowText" lastClr="000000"/>
                              </a:solidFill>
                              <a:latin typeface="+mn-lt"/>
                              <a:ea typeface="+mj-ea"/>
                            </a:rPr>
                            <a:t>SGD  (</a:t>
                          </a:r>
                          <a:r>
                            <a:rPr lang="en-US" altLang="ja-JP" sz="2000" b="0" dirty="0" err="1">
                              <a:solidFill>
                                <a:sysClr val="windowText" lastClr="000000"/>
                              </a:solidFill>
                              <a:latin typeface="+mn-lt"/>
                              <a:ea typeface="+mj-ea"/>
                            </a:rPr>
                            <a:t>lr</a:t>
                          </a:r>
                          <a:r>
                            <a:rPr lang="en-US" altLang="ja-JP" sz="2000" b="0" dirty="0">
                              <a:solidFill>
                                <a:sysClr val="windowText" lastClr="000000"/>
                              </a:solidFill>
                              <a:latin typeface="+mn-lt"/>
                              <a:ea typeface="+mj-ea"/>
                            </a:rPr>
                            <a:t>=0.009, momentum=0.9) </a:t>
                          </a:r>
                          <a:endParaRPr kumimoji="1" lang="ja-JP" altLang="en-US" sz="2000" b="0" dirty="0">
                            <a:solidFill>
                              <a:sysClr val="windowText" lastClr="000000"/>
                            </a:solidFill>
                            <a:latin typeface="+mn-lt"/>
                            <a:ea typeface="+mj-ea"/>
                          </a:endParaRPr>
                        </a:p>
                      </a:txBody>
                      <a:tcPr marL="137160" marR="137160" marT="137160" marB="13716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7E7E7"/>
                        </a:solidFill>
                      </a:tcPr>
                    </a:tc>
                    <a:extLst>
                      <a:ext uri="{0D108BD9-81ED-4DB2-BD59-A6C34878D82A}">
                        <a16:rowId xmlns:a16="http://schemas.microsoft.com/office/drawing/2014/main" val="4068467951"/>
                      </a:ext>
                    </a:extLst>
                  </a:tr>
                  <a:tr h="370840">
                    <a:tc>
                      <a:txBody>
                        <a:bodyPr/>
                        <a:lstStyle/>
                        <a:p>
                          <a:pPr lvl="0" algn="l"/>
                          <a:r>
                            <a:rPr lang="en-US" altLang="ja-JP" sz="2000" b="1" dirty="0">
                              <a:latin typeface="+mn-lt"/>
                              <a:ea typeface="+mj-ea"/>
                            </a:rPr>
                            <a:t>Scheduler(w</a:t>
                          </a:r>
                          <a:r>
                            <a:rPr lang="el-GR" altLang="ja-JP" sz="2000" b="1" dirty="0">
                              <a:latin typeface="+mn-lt"/>
                              <a:ea typeface="+mj-ea"/>
                            </a:rPr>
                            <a:t>) </a:t>
                          </a:r>
                          <a:endParaRPr kumimoji="1" lang="ja-JP" altLang="en-US" sz="2000" b="1" i="0" dirty="0">
                            <a:latin typeface="+mn-lt"/>
                            <a:ea typeface="+mj-ea"/>
                          </a:endParaRPr>
                        </a:p>
                      </a:txBody>
                      <a:tcPr marL="137160" marR="137160" marT="137160" marB="13716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c>
                      <a:txBody>
                        <a:bodyPr/>
                        <a:lstStyle/>
                        <a:p>
                          <a:pPr algn="ctr"/>
                          <a:r>
                            <a:rPr lang="pt-BR" altLang="ja-JP" sz="2000" dirty="0">
                              <a:latin typeface="+mn-lt"/>
                              <a:ea typeface="+mj-ea"/>
                            </a:rPr>
                            <a:t>Step (</a:t>
                          </a:r>
                          <a14:m>
                            <m:oMath xmlns:m="http://schemas.openxmlformats.org/officeDocument/2006/math">
                              <m:r>
                                <a:rPr lang="en-US" altLang="ja-JP" sz="2000" b="0" i="1" smtClean="0">
                                  <a:latin typeface="Cambria Math" panose="02040503050406030204" pitchFamily="18" charset="0"/>
                                  <a:ea typeface="+mj-ea"/>
                                </a:rPr>
                                <m:t>𝛾</m:t>
                              </m:r>
                            </m:oMath>
                          </a14:m>
                          <a:r>
                            <a:rPr lang="pt-BR" altLang="ja-JP" sz="2000" dirty="0">
                              <a:latin typeface="+mn-lt"/>
                              <a:ea typeface="+mj-ea"/>
                            </a:rPr>
                            <a:t>=0.2344, step epoch=100)</a:t>
                          </a:r>
                          <a:endParaRPr kumimoji="1" lang="ja-JP" altLang="en-US" sz="2000" dirty="0">
                            <a:latin typeface="+mn-lt"/>
                            <a:ea typeface="+mj-ea"/>
                          </a:endParaRPr>
                        </a:p>
                      </a:txBody>
                      <a:tcPr marL="137160" marR="137160" marT="137160" marB="13716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74231890"/>
                      </a:ext>
                    </a:extLst>
                  </a:tr>
                  <a:tr h="370840">
                    <a:tc>
                      <a:txBody>
                        <a:bodyPr/>
                        <a:lstStyle/>
                        <a:p>
                          <a:pPr lvl="0" algn="l"/>
                          <a:r>
                            <a:rPr lang="en-US" altLang="ja-JP" sz="2000" b="1" dirty="0">
                              <a:latin typeface="+mn-lt"/>
                              <a:ea typeface="+mj-ea"/>
                            </a:rPr>
                            <a:t>Loss</a:t>
                          </a:r>
                          <a:endParaRPr kumimoji="1" lang="ja-JP" altLang="en-US" sz="2000" b="1" i="0" dirty="0">
                            <a:latin typeface="+mn-lt"/>
                            <a:ea typeface="+mj-ea"/>
                          </a:endParaRPr>
                        </a:p>
                      </a:txBody>
                      <a:tcPr marL="137160" marR="137160" marT="137160" marB="13716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c>
                      <a:txBody>
                        <a:bodyPr/>
                        <a:lstStyle/>
                        <a:p>
                          <a:pPr algn="ctr"/>
                          <a:r>
                            <a:rPr lang="en-US" altLang="ja-JP" sz="2000" dirty="0">
                              <a:latin typeface="+mn-lt"/>
                              <a:ea typeface="+mj-ea"/>
                            </a:rPr>
                            <a:t>Cross Entropy Loss</a:t>
                          </a:r>
                          <a:endParaRPr kumimoji="1" lang="ja-JP" altLang="en-US" sz="2000" dirty="0">
                            <a:latin typeface="+mn-lt"/>
                            <a:ea typeface="+mj-ea"/>
                          </a:endParaRPr>
                        </a:p>
                      </a:txBody>
                      <a:tcPr marL="137160" marR="137160" marT="137160" marB="13716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506299682"/>
                      </a:ext>
                    </a:extLst>
                  </a:tr>
                  <a:tr h="370840">
                    <a:tc>
                      <a:txBody>
                        <a:bodyPr/>
                        <a:lstStyle/>
                        <a:p>
                          <a:pPr lvl="0" algn="l"/>
                          <a:r>
                            <a:rPr lang="en-US" altLang="ja-JP" sz="2000" b="1" dirty="0">
                              <a:latin typeface="+mn-lt"/>
                              <a:ea typeface="+mj-ea"/>
                            </a:rPr>
                            <a:t>batch size</a:t>
                          </a:r>
                          <a:endParaRPr kumimoji="1" lang="ja-JP" altLang="en-US" sz="2000" b="1" i="0" dirty="0">
                            <a:latin typeface="+mn-lt"/>
                            <a:ea typeface="+mj-ea"/>
                          </a:endParaRPr>
                        </a:p>
                      </a:txBody>
                      <a:tcPr marL="137160" marR="137160" marT="137160" marB="13716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c>
                      <a:txBody>
                        <a:bodyPr/>
                        <a:lstStyle/>
                        <a:p>
                          <a:pPr algn="ctr"/>
                          <a:r>
                            <a:rPr lang="en-US" altLang="ja-JP" sz="2000" dirty="0">
                              <a:latin typeface="+mn-lt"/>
                              <a:ea typeface="+mj-ea"/>
                            </a:rPr>
                            <a:t>64</a:t>
                          </a:r>
                          <a:endParaRPr kumimoji="1" lang="ja-JP" altLang="en-US" sz="2000" dirty="0">
                            <a:latin typeface="+mn-lt"/>
                            <a:ea typeface="+mj-ea"/>
                          </a:endParaRPr>
                        </a:p>
                      </a:txBody>
                      <a:tcPr marL="137160" marR="137160" marT="137160" marB="13716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417493593"/>
                      </a:ext>
                    </a:extLst>
                  </a:tr>
                  <a:tr h="370840">
                    <a:tc>
                      <a:txBody>
                        <a:bodyPr/>
                        <a:lstStyle/>
                        <a:p>
                          <a:pPr lvl="0" algn="l"/>
                          <a:r>
                            <a:rPr kumimoji="1" lang="en-US" altLang="ja-JP" sz="2000" b="1" dirty="0">
                              <a:latin typeface="+mn-lt"/>
                              <a:ea typeface="+mj-ea"/>
                            </a:rPr>
                            <a:t>Data size</a:t>
                          </a:r>
                          <a:endParaRPr kumimoji="1" lang="ja-JP" altLang="en-US" sz="2000" b="1" i="0" dirty="0">
                            <a:latin typeface="+mn-lt"/>
                            <a:ea typeface="+mj-ea"/>
                          </a:endParaRPr>
                        </a:p>
                      </a:txBody>
                      <a:tcPr marL="137160" marR="137160" marT="137160" marB="13716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c>
                      <a:txBody>
                        <a:bodyPr/>
                        <a:lstStyle/>
                        <a:p>
                          <a:pPr algn="ctr"/>
                          <a:r>
                            <a:rPr kumimoji="1" lang="en-US" altLang="ja-JP" sz="2000" dirty="0">
                              <a:latin typeface="+mn-lt"/>
                              <a:ea typeface="+mj-ea"/>
                            </a:rPr>
                            <a:t>train : valid : test = 50000 : 0 : 10000</a:t>
                          </a:r>
                        </a:p>
                      </a:txBody>
                      <a:tcPr marL="137160" marR="137160" marT="137160" marB="13716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949525336"/>
                      </a:ext>
                    </a:extLst>
                  </a:tr>
                  <a:tr h="370840">
                    <a:tc>
                      <a:txBody>
                        <a:bodyPr/>
                        <a:lstStyle/>
                        <a:p>
                          <a:pPr lvl="0" algn="l"/>
                          <a:r>
                            <a:rPr kumimoji="1" lang="en-US" altLang="ja-JP" sz="2000" b="1" i="0" dirty="0">
                              <a:latin typeface="+mn-lt"/>
                              <a:ea typeface="+mj-ea"/>
                            </a:rPr>
                            <a:t>Epoch</a:t>
                          </a:r>
                          <a:endParaRPr kumimoji="1" lang="ja-JP" altLang="en-US" sz="2000" b="1" i="0" dirty="0">
                            <a:latin typeface="+mn-lt"/>
                            <a:ea typeface="+mj-ea"/>
                          </a:endParaRPr>
                        </a:p>
                      </a:txBody>
                      <a:tcPr marL="137160" marR="137160" marT="137160" marB="13716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c>
                      <a:txBody>
                        <a:bodyPr/>
                        <a:lstStyle/>
                        <a:p>
                          <a:pPr algn="ctr"/>
                          <a:r>
                            <a:rPr kumimoji="1" lang="en-US" altLang="ja-JP" sz="2000" dirty="0">
                              <a:latin typeface="+mn-lt"/>
                              <a:ea typeface="+mj-ea"/>
                            </a:rPr>
                            <a:t>150</a:t>
                          </a:r>
                        </a:p>
                      </a:txBody>
                      <a:tcPr marL="137160" marR="137160" marT="137160" marB="13716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584082434"/>
                      </a:ext>
                    </a:extLst>
                  </a:tr>
                </a:tbl>
              </a:graphicData>
            </a:graphic>
          </p:graphicFrame>
        </mc:Choice>
        <mc:Fallback>
          <p:graphicFrame>
            <p:nvGraphicFramePr>
              <p:cNvPr id="7" name="コンテンツ プレースホルダー 6">
                <a:extLst>
                  <a:ext uri="{FF2B5EF4-FFF2-40B4-BE49-F238E27FC236}">
                    <a16:creationId xmlns:a16="http://schemas.microsoft.com/office/drawing/2014/main" id="{940DA611-026F-4DA8-BA24-288F43CD3A73}"/>
                  </a:ext>
                </a:extLst>
              </p:cNvPr>
              <p:cNvGraphicFramePr>
                <a:graphicFrameLocks noGrp="1"/>
              </p:cNvGraphicFramePr>
              <p:nvPr>
                <p:ph idx="1"/>
                <p:extLst>
                  <p:ext uri="{D42A27DB-BD31-4B8C-83A1-F6EECF244321}">
                    <p14:modId xmlns:p14="http://schemas.microsoft.com/office/powerpoint/2010/main" val="1037210490"/>
                  </p:ext>
                </p:extLst>
              </p:nvPr>
            </p:nvGraphicFramePr>
            <p:xfrm>
              <a:off x="822325" y="1660525"/>
              <a:ext cx="7543800" cy="4053840"/>
            </p:xfrm>
            <a:graphic>
              <a:graphicData uri="http://schemas.openxmlformats.org/drawingml/2006/table">
                <a:tbl>
                  <a:tblPr firstRow="1" bandRow="1">
                    <a:tableStyleId>{8EC20E35-A176-4012-BC5E-935CFFF8708E}</a:tableStyleId>
                  </a:tblPr>
                  <a:tblGrid>
                    <a:gridCol w="2108765">
                      <a:extLst>
                        <a:ext uri="{9D8B030D-6E8A-4147-A177-3AD203B41FA5}">
                          <a16:colId xmlns:a16="http://schemas.microsoft.com/office/drawing/2014/main" val="3294734784"/>
                        </a:ext>
                      </a:extLst>
                    </a:gridCol>
                    <a:gridCol w="5435035">
                      <a:extLst>
                        <a:ext uri="{9D8B030D-6E8A-4147-A177-3AD203B41FA5}">
                          <a16:colId xmlns:a16="http://schemas.microsoft.com/office/drawing/2014/main" val="3247234136"/>
                        </a:ext>
                      </a:extLst>
                    </a:gridCol>
                  </a:tblGrid>
                  <a:tr h="579120">
                    <a:tc gridSpan="2">
                      <a:txBody>
                        <a:bodyPr/>
                        <a:lstStyle/>
                        <a:p>
                          <a:pPr algn="ctr"/>
                          <a:r>
                            <a:rPr kumimoji="1" lang="ja-JP" altLang="en-US" sz="2000" b="1" dirty="0">
                              <a:solidFill>
                                <a:sysClr val="windowText" lastClr="000000"/>
                              </a:solidFill>
                              <a:latin typeface="+mj-ea"/>
                              <a:ea typeface="+mj-ea"/>
                            </a:rPr>
                            <a:t>深層学習</a:t>
                          </a:r>
                        </a:p>
                      </a:txBody>
                      <a:tcPr marL="137160" marR="137160" marT="137160" marB="13716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DA233"/>
                        </a:solidFill>
                      </a:tcPr>
                    </a:tc>
                    <a:tc hMerge="1">
                      <a:txBody>
                        <a:bodyPr/>
                        <a:lstStyle/>
                        <a:p>
                          <a:pPr algn="ctr"/>
                          <a:endParaRPr kumimoji="1" lang="ja-JP" altLang="en-US" sz="2000" b="1" dirty="0">
                            <a:solidFill>
                              <a:sysClr val="windowText" lastClr="000000"/>
                            </a:solidFill>
                            <a:latin typeface="+mj-ea"/>
                            <a:ea typeface="+mj-ea"/>
                          </a:endParaRPr>
                        </a:p>
                      </a:txBody>
                      <a:tcPr marL="137160" marR="137160" marT="137160" marB="13716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DA233"/>
                        </a:solidFill>
                      </a:tcPr>
                    </a:tc>
                    <a:extLst>
                      <a:ext uri="{0D108BD9-81ED-4DB2-BD59-A6C34878D82A}">
                        <a16:rowId xmlns:a16="http://schemas.microsoft.com/office/drawing/2014/main" val="3239497523"/>
                      </a:ext>
                    </a:extLst>
                  </a:tr>
                  <a:tr h="579120">
                    <a:tc>
                      <a:txBody>
                        <a:bodyPr/>
                        <a:lstStyle/>
                        <a:p>
                          <a:pPr lvl="0" algn="l"/>
                          <a:r>
                            <a:rPr lang="en-US" altLang="ja-JP" sz="2000" b="1" dirty="0">
                              <a:solidFill>
                                <a:sysClr val="windowText" lastClr="000000"/>
                              </a:solidFill>
                              <a:latin typeface="+mn-lt"/>
                              <a:ea typeface="+mj-ea"/>
                            </a:rPr>
                            <a:t>Optimizer(w)</a:t>
                          </a:r>
                          <a:endParaRPr kumimoji="1" lang="ja-JP" altLang="en-US" sz="2000" b="1" i="0" dirty="0">
                            <a:solidFill>
                              <a:sysClr val="windowText" lastClr="000000"/>
                            </a:solidFill>
                            <a:latin typeface="+mn-lt"/>
                            <a:ea typeface="+mj-ea"/>
                          </a:endParaRPr>
                        </a:p>
                      </a:txBody>
                      <a:tcPr marL="137160" marR="137160" marT="137160" marB="13716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7E7E7"/>
                        </a:solidFill>
                      </a:tcPr>
                    </a:tc>
                    <a:tc>
                      <a:txBody>
                        <a:bodyPr/>
                        <a:lstStyle/>
                        <a:p>
                          <a:pPr algn="ctr"/>
                          <a:r>
                            <a:rPr lang="en-US" altLang="ja-JP" sz="2000" b="0" dirty="0">
                              <a:solidFill>
                                <a:sysClr val="windowText" lastClr="000000"/>
                              </a:solidFill>
                              <a:latin typeface="+mn-lt"/>
                              <a:ea typeface="+mj-ea"/>
                            </a:rPr>
                            <a:t>SGD  (</a:t>
                          </a:r>
                          <a:r>
                            <a:rPr lang="en-US" altLang="ja-JP" sz="2000" b="0" dirty="0" err="1">
                              <a:solidFill>
                                <a:sysClr val="windowText" lastClr="000000"/>
                              </a:solidFill>
                              <a:latin typeface="+mn-lt"/>
                              <a:ea typeface="+mj-ea"/>
                            </a:rPr>
                            <a:t>lr</a:t>
                          </a:r>
                          <a:r>
                            <a:rPr lang="en-US" altLang="ja-JP" sz="2000" b="0" dirty="0">
                              <a:solidFill>
                                <a:sysClr val="windowText" lastClr="000000"/>
                              </a:solidFill>
                              <a:latin typeface="+mn-lt"/>
                              <a:ea typeface="+mj-ea"/>
                            </a:rPr>
                            <a:t>=0.009, momentum=0.9) </a:t>
                          </a:r>
                          <a:endParaRPr kumimoji="1" lang="ja-JP" altLang="en-US" sz="2000" b="0" dirty="0">
                            <a:solidFill>
                              <a:sysClr val="windowText" lastClr="000000"/>
                            </a:solidFill>
                            <a:latin typeface="+mn-lt"/>
                            <a:ea typeface="+mj-ea"/>
                          </a:endParaRPr>
                        </a:p>
                      </a:txBody>
                      <a:tcPr marL="137160" marR="137160" marT="137160" marB="13716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7E7E7"/>
                        </a:solidFill>
                      </a:tcPr>
                    </a:tc>
                    <a:extLst>
                      <a:ext uri="{0D108BD9-81ED-4DB2-BD59-A6C34878D82A}">
                        <a16:rowId xmlns:a16="http://schemas.microsoft.com/office/drawing/2014/main" val="4068467951"/>
                      </a:ext>
                    </a:extLst>
                  </a:tr>
                  <a:tr h="579120">
                    <a:tc>
                      <a:txBody>
                        <a:bodyPr/>
                        <a:lstStyle/>
                        <a:p>
                          <a:pPr lvl="0" algn="l"/>
                          <a:r>
                            <a:rPr lang="en-US" altLang="ja-JP" sz="2000" b="1" dirty="0">
                              <a:latin typeface="+mn-lt"/>
                              <a:ea typeface="+mj-ea"/>
                            </a:rPr>
                            <a:t>Scheduler(w</a:t>
                          </a:r>
                          <a:r>
                            <a:rPr lang="el-GR" altLang="ja-JP" sz="2000" b="1" dirty="0">
                              <a:latin typeface="+mn-lt"/>
                              <a:ea typeface="+mj-ea"/>
                            </a:rPr>
                            <a:t>) </a:t>
                          </a:r>
                          <a:endParaRPr kumimoji="1" lang="ja-JP" altLang="en-US" sz="2000" b="1" i="0" dirty="0">
                            <a:latin typeface="+mn-lt"/>
                            <a:ea typeface="+mj-ea"/>
                          </a:endParaRPr>
                        </a:p>
                      </a:txBody>
                      <a:tcPr marL="137160" marR="137160" marT="137160" marB="13716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c>
                      <a:txBody>
                        <a:bodyPr/>
                        <a:lstStyle/>
                        <a:p>
                          <a:endParaRPr lang="ja-JP"/>
                        </a:p>
                      </a:txBody>
                      <a:tcPr marL="137160" marR="137160" marT="137160" marB="13716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blipFill>
                          <a:blip r:embed="rId2"/>
                          <a:stretch>
                            <a:fillRect l="-38970" t="-202105" r="-560" b="-406316"/>
                          </a:stretch>
                        </a:blipFill>
                      </a:tcPr>
                    </a:tc>
                    <a:extLst>
                      <a:ext uri="{0D108BD9-81ED-4DB2-BD59-A6C34878D82A}">
                        <a16:rowId xmlns:a16="http://schemas.microsoft.com/office/drawing/2014/main" val="174231890"/>
                      </a:ext>
                    </a:extLst>
                  </a:tr>
                  <a:tr h="579120">
                    <a:tc>
                      <a:txBody>
                        <a:bodyPr/>
                        <a:lstStyle/>
                        <a:p>
                          <a:pPr lvl="0" algn="l"/>
                          <a:r>
                            <a:rPr lang="en-US" altLang="ja-JP" sz="2000" b="1" dirty="0">
                              <a:latin typeface="+mn-lt"/>
                              <a:ea typeface="+mj-ea"/>
                            </a:rPr>
                            <a:t>Loss</a:t>
                          </a:r>
                          <a:endParaRPr kumimoji="1" lang="ja-JP" altLang="en-US" sz="2000" b="1" i="0" dirty="0">
                            <a:latin typeface="+mn-lt"/>
                            <a:ea typeface="+mj-ea"/>
                          </a:endParaRPr>
                        </a:p>
                      </a:txBody>
                      <a:tcPr marL="137160" marR="137160" marT="137160" marB="13716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c>
                      <a:txBody>
                        <a:bodyPr/>
                        <a:lstStyle/>
                        <a:p>
                          <a:pPr algn="ctr"/>
                          <a:r>
                            <a:rPr lang="en-US" altLang="ja-JP" sz="2000" dirty="0">
                              <a:latin typeface="+mn-lt"/>
                              <a:ea typeface="+mj-ea"/>
                            </a:rPr>
                            <a:t>Cross Entropy Loss</a:t>
                          </a:r>
                          <a:endParaRPr kumimoji="1" lang="ja-JP" altLang="en-US" sz="2000" dirty="0">
                            <a:latin typeface="+mn-lt"/>
                            <a:ea typeface="+mj-ea"/>
                          </a:endParaRPr>
                        </a:p>
                      </a:txBody>
                      <a:tcPr marL="137160" marR="137160" marT="137160" marB="13716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506299682"/>
                      </a:ext>
                    </a:extLst>
                  </a:tr>
                  <a:tr h="579120">
                    <a:tc>
                      <a:txBody>
                        <a:bodyPr/>
                        <a:lstStyle/>
                        <a:p>
                          <a:pPr lvl="0" algn="l"/>
                          <a:r>
                            <a:rPr lang="en-US" altLang="ja-JP" sz="2000" b="1" dirty="0">
                              <a:latin typeface="+mn-lt"/>
                              <a:ea typeface="+mj-ea"/>
                            </a:rPr>
                            <a:t>batch size</a:t>
                          </a:r>
                          <a:endParaRPr kumimoji="1" lang="ja-JP" altLang="en-US" sz="2000" b="1" i="0" dirty="0">
                            <a:latin typeface="+mn-lt"/>
                            <a:ea typeface="+mj-ea"/>
                          </a:endParaRPr>
                        </a:p>
                      </a:txBody>
                      <a:tcPr marL="137160" marR="137160" marT="137160" marB="13716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c>
                      <a:txBody>
                        <a:bodyPr/>
                        <a:lstStyle/>
                        <a:p>
                          <a:pPr algn="ctr"/>
                          <a:r>
                            <a:rPr lang="en-US" altLang="ja-JP" sz="2000" dirty="0">
                              <a:latin typeface="+mn-lt"/>
                              <a:ea typeface="+mj-ea"/>
                            </a:rPr>
                            <a:t>64</a:t>
                          </a:r>
                          <a:endParaRPr kumimoji="1" lang="ja-JP" altLang="en-US" sz="2000" dirty="0">
                            <a:latin typeface="+mn-lt"/>
                            <a:ea typeface="+mj-ea"/>
                          </a:endParaRPr>
                        </a:p>
                      </a:txBody>
                      <a:tcPr marL="137160" marR="137160" marT="137160" marB="13716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417493593"/>
                      </a:ext>
                    </a:extLst>
                  </a:tr>
                  <a:tr h="579120">
                    <a:tc>
                      <a:txBody>
                        <a:bodyPr/>
                        <a:lstStyle/>
                        <a:p>
                          <a:pPr lvl="0" algn="l"/>
                          <a:r>
                            <a:rPr kumimoji="1" lang="en-US" altLang="ja-JP" sz="2000" b="1" dirty="0">
                              <a:latin typeface="+mn-lt"/>
                              <a:ea typeface="+mj-ea"/>
                            </a:rPr>
                            <a:t>Data size</a:t>
                          </a:r>
                          <a:endParaRPr kumimoji="1" lang="ja-JP" altLang="en-US" sz="2000" b="1" i="0" dirty="0">
                            <a:latin typeface="+mn-lt"/>
                            <a:ea typeface="+mj-ea"/>
                          </a:endParaRPr>
                        </a:p>
                      </a:txBody>
                      <a:tcPr marL="137160" marR="137160" marT="137160" marB="13716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c>
                      <a:txBody>
                        <a:bodyPr/>
                        <a:lstStyle/>
                        <a:p>
                          <a:pPr algn="ctr"/>
                          <a:r>
                            <a:rPr kumimoji="1" lang="en-US" altLang="ja-JP" sz="2000" dirty="0">
                              <a:latin typeface="+mn-lt"/>
                              <a:ea typeface="+mj-ea"/>
                            </a:rPr>
                            <a:t>train : valid : test = 50000 : 0 : 10000</a:t>
                          </a:r>
                        </a:p>
                      </a:txBody>
                      <a:tcPr marL="137160" marR="137160" marT="137160" marB="13716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949525336"/>
                      </a:ext>
                    </a:extLst>
                  </a:tr>
                  <a:tr h="579120">
                    <a:tc>
                      <a:txBody>
                        <a:bodyPr/>
                        <a:lstStyle/>
                        <a:p>
                          <a:pPr lvl="0" algn="l"/>
                          <a:r>
                            <a:rPr kumimoji="1" lang="en-US" altLang="ja-JP" sz="2000" b="1" i="0" dirty="0">
                              <a:latin typeface="+mn-lt"/>
                              <a:ea typeface="+mj-ea"/>
                            </a:rPr>
                            <a:t>Epoch</a:t>
                          </a:r>
                          <a:endParaRPr kumimoji="1" lang="ja-JP" altLang="en-US" sz="2000" b="1" i="0" dirty="0">
                            <a:latin typeface="+mn-lt"/>
                            <a:ea typeface="+mj-ea"/>
                          </a:endParaRPr>
                        </a:p>
                      </a:txBody>
                      <a:tcPr marL="137160" marR="137160" marT="137160" marB="13716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c>
                      <a:txBody>
                        <a:bodyPr/>
                        <a:lstStyle/>
                        <a:p>
                          <a:pPr algn="ctr"/>
                          <a:r>
                            <a:rPr kumimoji="1" lang="en-US" altLang="ja-JP" sz="2000" dirty="0">
                              <a:latin typeface="+mn-lt"/>
                              <a:ea typeface="+mj-ea"/>
                            </a:rPr>
                            <a:t>150</a:t>
                          </a:r>
                        </a:p>
                      </a:txBody>
                      <a:tcPr marL="137160" marR="137160" marT="137160" marB="13716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584082434"/>
                      </a:ext>
                    </a:extLst>
                  </a:tr>
                </a:tbl>
              </a:graphicData>
            </a:graphic>
          </p:graphicFrame>
        </mc:Fallback>
      </mc:AlternateContent>
    </p:spTree>
    <p:extLst>
      <p:ext uri="{BB962C8B-B14F-4D97-AF65-F5344CB8AC3E}">
        <p14:creationId xmlns:p14="http://schemas.microsoft.com/office/powerpoint/2010/main" val="2817989415"/>
      </p:ext>
    </p:extLst>
  </p:cSld>
  <p:clrMapOvr>
    <a:masterClrMapping/>
  </p:clrMapOvr>
  <mc:AlternateContent xmlns:mc="http://schemas.openxmlformats.org/markup-compatibility/2006" xmlns:p14="http://schemas.microsoft.com/office/powerpoint/2010/main">
    <mc:Choice Requires="p14">
      <p:transition spd="slow" p14:dur="2000" advTm="10831"/>
    </mc:Choice>
    <mc:Fallback xmlns="">
      <p:transition spd="slow" advTm="10831"/>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C592EC2D-DF85-42CA-B5FF-097FDBADD682}"/>
              </a:ext>
            </a:extLst>
          </p:cNvPr>
          <p:cNvSpPr>
            <a:spLocks noGrp="1"/>
          </p:cNvSpPr>
          <p:nvPr>
            <p:ph type="title"/>
          </p:nvPr>
        </p:nvSpPr>
        <p:spPr/>
        <p:txBody>
          <a:bodyPr>
            <a:normAutofit/>
          </a:bodyPr>
          <a:lstStyle/>
          <a:p>
            <a:pPr algn="ctr"/>
            <a:r>
              <a:rPr lang="ja-JP" altLang="en-US" sz="4400" dirty="0"/>
              <a:t>実験結果</a:t>
            </a:r>
            <a:endParaRPr kumimoji="1" lang="ja-JP" altLang="en-US" sz="4400" dirty="0"/>
          </a:p>
        </p:txBody>
      </p:sp>
      <p:sp>
        <p:nvSpPr>
          <p:cNvPr id="6" name="テキスト プレースホルダー 5">
            <a:extLst>
              <a:ext uri="{FF2B5EF4-FFF2-40B4-BE49-F238E27FC236}">
                <a16:creationId xmlns:a16="http://schemas.microsoft.com/office/drawing/2014/main" id="{F5656F7B-A743-4EDB-9F4A-7028B0A4142A}"/>
              </a:ext>
            </a:extLst>
          </p:cNvPr>
          <p:cNvSpPr>
            <a:spLocks noGrp="1"/>
          </p:cNvSpPr>
          <p:nvPr>
            <p:ph type="body"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3CE74780-52EA-4380-8BEB-9C8CF8A742C3}"/>
              </a:ext>
            </a:extLst>
          </p:cNvPr>
          <p:cNvSpPr>
            <a:spLocks noGrp="1"/>
          </p:cNvSpPr>
          <p:nvPr>
            <p:ph type="sldNum" sz="quarter" idx="12"/>
          </p:nvPr>
        </p:nvSpPr>
        <p:spPr/>
        <p:txBody>
          <a:bodyPr/>
          <a:lstStyle/>
          <a:p>
            <a:fld id="{304739FC-810C-4CDC-B60F-21F1951FBC64}" type="slidenum">
              <a:rPr kumimoji="1" lang="ja-JP" altLang="en-US" smtClean="0"/>
              <a:t>41</a:t>
            </a:fld>
            <a:endParaRPr kumimoji="1" lang="ja-JP" altLang="en-US"/>
          </a:p>
        </p:txBody>
      </p:sp>
    </p:spTree>
    <p:extLst>
      <p:ext uri="{BB962C8B-B14F-4D97-AF65-F5344CB8AC3E}">
        <p14:creationId xmlns:p14="http://schemas.microsoft.com/office/powerpoint/2010/main" val="338766533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コンテンツ プレースホルダー 5">
            <a:extLst>
              <a:ext uri="{FF2B5EF4-FFF2-40B4-BE49-F238E27FC236}">
                <a16:creationId xmlns:a16="http://schemas.microsoft.com/office/drawing/2014/main" id="{A23AF5FB-A36F-4B04-834B-A2E77ABF1F3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93278" y="1514099"/>
            <a:ext cx="5886786" cy="4037533"/>
          </a:xfrm>
        </p:spPr>
      </p:pic>
      <p:sp>
        <p:nvSpPr>
          <p:cNvPr id="2" name="タイトル 1">
            <a:extLst>
              <a:ext uri="{FF2B5EF4-FFF2-40B4-BE49-F238E27FC236}">
                <a16:creationId xmlns:a16="http://schemas.microsoft.com/office/drawing/2014/main" id="{B0CB1B23-1920-4DDB-9A1C-3F1A762E64E8}"/>
              </a:ext>
            </a:extLst>
          </p:cNvPr>
          <p:cNvSpPr>
            <a:spLocks noGrp="1"/>
          </p:cNvSpPr>
          <p:nvPr>
            <p:ph type="title"/>
          </p:nvPr>
        </p:nvSpPr>
        <p:spPr/>
        <p:txBody>
          <a:bodyPr>
            <a:normAutofit/>
          </a:bodyPr>
          <a:lstStyle/>
          <a:p>
            <a:r>
              <a:rPr lang="ja-JP" altLang="en-US" dirty="0"/>
              <a:t>実験結果：</a:t>
            </a:r>
            <a:endParaRPr kumimoji="1" lang="ja-JP" altLang="en-US" dirty="0"/>
          </a:p>
        </p:txBody>
      </p:sp>
      <p:sp>
        <p:nvSpPr>
          <p:cNvPr id="4" name="スライド番号プレースホルダー 3">
            <a:extLst>
              <a:ext uri="{FF2B5EF4-FFF2-40B4-BE49-F238E27FC236}">
                <a16:creationId xmlns:a16="http://schemas.microsoft.com/office/drawing/2014/main" id="{B9A91340-4E45-43DE-BC2D-FB98CE1BD47A}"/>
              </a:ext>
            </a:extLst>
          </p:cNvPr>
          <p:cNvSpPr>
            <a:spLocks noGrp="1"/>
          </p:cNvSpPr>
          <p:nvPr>
            <p:ph type="sldNum" sz="quarter" idx="12"/>
          </p:nvPr>
        </p:nvSpPr>
        <p:spPr/>
        <p:txBody>
          <a:bodyPr/>
          <a:lstStyle/>
          <a:p>
            <a:fld id="{304739FC-810C-4CDC-B60F-21F1951FBC64}" type="slidenum">
              <a:rPr kumimoji="1" lang="ja-JP" altLang="en-US" smtClean="0"/>
              <a:t>42</a:t>
            </a:fld>
            <a:endParaRPr kumimoji="1" lang="ja-JP" altLang="en-US"/>
          </a:p>
        </p:txBody>
      </p:sp>
      <p:sp>
        <p:nvSpPr>
          <p:cNvPr id="9" name="テキスト ボックス 8">
            <a:extLst>
              <a:ext uri="{FF2B5EF4-FFF2-40B4-BE49-F238E27FC236}">
                <a16:creationId xmlns:a16="http://schemas.microsoft.com/office/drawing/2014/main" id="{19793A5A-44C6-426C-BDAD-19B4F581D00C}"/>
              </a:ext>
            </a:extLst>
          </p:cNvPr>
          <p:cNvSpPr txBox="1"/>
          <p:nvPr/>
        </p:nvSpPr>
        <p:spPr>
          <a:xfrm>
            <a:off x="706582" y="5697384"/>
            <a:ext cx="7660178" cy="461665"/>
          </a:xfrm>
          <a:prstGeom prst="rect">
            <a:avLst/>
          </a:prstGeom>
          <a:noFill/>
        </p:spPr>
        <p:txBody>
          <a:bodyPr wrap="square" rtlCol="0">
            <a:spAutoFit/>
          </a:bodyPr>
          <a:lstStyle/>
          <a:p>
            <a:pPr algn="ctr"/>
            <a:r>
              <a:rPr kumimoji="1" lang="ja-JP" altLang="en-US" sz="2400" dirty="0"/>
              <a:t>適応度評価時のアーキテクチャ性能</a:t>
            </a:r>
          </a:p>
        </p:txBody>
      </p:sp>
    </p:spTree>
    <p:extLst>
      <p:ext uri="{BB962C8B-B14F-4D97-AF65-F5344CB8AC3E}">
        <p14:creationId xmlns:p14="http://schemas.microsoft.com/office/powerpoint/2010/main" val="134865951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E8B7F2C8-3D59-4901-82C5-DF2224C147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93278" y="1514099"/>
            <a:ext cx="5886786" cy="4037533"/>
          </a:xfrm>
          <a:prstGeom prst="rect">
            <a:avLst/>
          </a:prstGeom>
        </p:spPr>
      </p:pic>
      <p:sp>
        <p:nvSpPr>
          <p:cNvPr id="2" name="タイトル 1">
            <a:extLst>
              <a:ext uri="{FF2B5EF4-FFF2-40B4-BE49-F238E27FC236}">
                <a16:creationId xmlns:a16="http://schemas.microsoft.com/office/drawing/2014/main" id="{B0CB1B23-1920-4DDB-9A1C-3F1A762E64E8}"/>
              </a:ext>
            </a:extLst>
          </p:cNvPr>
          <p:cNvSpPr>
            <a:spLocks noGrp="1"/>
          </p:cNvSpPr>
          <p:nvPr>
            <p:ph type="title"/>
          </p:nvPr>
        </p:nvSpPr>
        <p:spPr/>
        <p:txBody>
          <a:bodyPr>
            <a:normAutofit/>
          </a:bodyPr>
          <a:lstStyle/>
          <a:p>
            <a:r>
              <a:rPr lang="ja-JP" altLang="en-US" dirty="0"/>
              <a:t>実験結果：</a:t>
            </a:r>
            <a:endParaRPr kumimoji="1" lang="ja-JP" altLang="en-US" dirty="0"/>
          </a:p>
        </p:txBody>
      </p:sp>
      <p:sp>
        <p:nvSpPr>
          <p:cNvPr id="4" name="スライド番号プレースホルダー 3">
            <a:extLst>
              <a:ext uri="{FF2B5EF4-FFF2-40B4-BE49-F238E27FC236}">
                <a16:creationId xmlns:a16="http://schemas.microsoft.com/office/drawing/2014/main" id="{B9A91340-4E45-43DE-BC2D-FB98CE1BD47A}"/>
              </a:ext>
            </a:extLst>
          </p:cNvPr>
          <p:cNvSpPr>
            <a:spLocks noGrp="1"/>
          </p:cNvSpPr>
          <p:nvPr>
            <p:ph type="sldNum" sz="quarter" idx="12"/>
          </p:nvPr>
        </p:nvSpPr>
        <p:spPr/>
        <p:txBody>
          <a:bodyPr/>
          <a:lstStyle/>
          <a:p>
            <a:fld id="{304739FC-810C-4CDC-B60F-21F1951FBC64}" type="slidenum">
              <a:rPr kumimoji="1" lang="ja-JP" altLang="en-US" smtClean="0"/>
              <a:t>43</a:t>
            </a:fld>
            <a:endParaRPr kumimoji="1" lang="ja-JP" altLang="en-US"/>
          </a:p>
        </p:txBody>
      </p:sp>
      <p:sp>
        <p:nvSpPr>
          <p:cNvPr id="9" name="テキスト ボックス 8">
            <a:extLst>
              <a:ext uri="{FF2B5EF4-FFF2-40B4-BE49-F238E27FC236}">
                <a16:creationId xmlns:a16="http://schemas.microsoft.com/office/drawing/2014/main" id="{19793A5A-44C6-426C-BDAD-19B4F581D00C}"/>
              </a:ext>
            </a:extLst>
          </p:cNvPr>
          <p:cNvSpPr txBox="1"/>
          <p:nvPr/>
        </p:nvSpPr>
        <p:spPr>
          <a:xfrm>
            <a:off x="706582" y="5697384"/>
            <a:ext cx="7660178" cy="461665"/>
          </a:xfrm>
          <a:prstGeom prst="rect">
            <a:avLst/>
          </a:prstGeom>
          <a:noFill/>
        </p:spPr>
        <p:txBody>
          <a:bodyPr wrap="square" rtlCol="0">
            <a:spAutoFit/>
          </a:bodyPr>
          <a:lstStyle/>
          <a:p>
            <a:pPr algn="ctr"/>
            <a:r>
              <a:rPr kumimoji="1" lang="ja-JP" altLang="en-US" sz="2400" dirty="0"/>
              <a:t>最良個体の採択されるショートカット数</a:t>
            </a:r>
          </a:p>
        </p:txBody>
      </p:sp>
    </p:spTree>
    <p:extLst>
      <p:ext uri="{BB962C8B-B14F-4D97-AF65-F5344CB8AC3E}">
        <p14:creationId xmlns:p14="http://schemas.microsoft.com/office/powerpoint/2010/main" val="393640463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a:extLst>
              <a:ext uri="{FF2B5EF4-FFF2-40B4-BE49-F238E27FC236}">
                <a16:creationId xmlns:a16="http://schemas.microsoft.com/office/drawing/2014/main" id="{1E85A120-5AE9-4410-B770-1A4FB3A5817A}"/>
              </a:ext>
            </a:extLst>
          </p:cNvPr>
          <p:cNvSpPr>
            <a:spLocks noGrp="1"/>
          </p:cNvSpPr>
          <p:nvPr>
            <p:ph type="title"/>
          </p:nvPr>
        </p:nvSpPr>
        <p:spPr/>
        <p:txBody>
          <a:bodyPr/>
          <a:lstStyle/>
          <a:p>
            <a:r>
              <a:rPr kumimoji="1" lang="ja-JP" altLang="en-US" dirty="0"/>
              <a:t>提案手法</a:t>
            </a:r>
            <a:r>
              <a:rPr kumimoji="1" lang="en-US" altLang="ja-JP" dirty="0"/>
              <a:t>1</a:t>
            </a:r>
            <a:endParaRPr kumimoji="1" lang="ja-JP" altLang="en-US" dirty="0"/>
          </a:p>
        </p:txBody>
      </p:sp>
      <p:pic>
        <p:nvPicPr>
          <p:cNvPr id="6" name="コンテンツ プレースホルダー 5">
            <a:extLst>
              <a:ext uri="{FF2B5EF4-FFF2-40B4-BE49-F238E27FC236}">
                <a16:creationId xmlns:a16="http://schemas.microsoft.com/office/drawing/2014/main" id="{751A50E6-6FC0-4ACA-9611-67381C67784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027001" y="254703"/>
            <a:ext cx="4014708" cy="6348593"/>
          </a:xfrm>
        </p:spPr>
      </p:pic>
      <mc:AlternateContent xmlns:mc="http://schemas.openxmlformats.org/markup-compatibility/2006">
        <mc:Choice xmlns:a14="http://schemas.microsoft.com/office/drawing/2010/main" Requires="a14">
          <p:sp>
            <p:nvSpPr>
              <p:cNvPr id="8" name="テキスト プレースホルダー 7">
                <a:extLst>
                  <a:ext uri="{FF2B5EF4-FFF2-40B4-BE49-F238E27FC236}">
                    <a16:creationId xmlns:a16="http://schemas.microsoft.com/office/drawing/2014/main" id="{4E42C080-4824-48AC-BC55-4C522061F1FE}"/>
                  </a:ext>
                </a:extLst>
              </p:cNvPr>
              <p:cNvSpPr>
                <a:spLocks noGrp="1"/>
              </p:cNvSpPr>
              <p:nvPr>
                <p:ph type="body" sz="half" idx="2"/>
              </p:nvPr>
            </p:nvSpPr>
            <p:spPr/>
            <p:txBody>
              <a:bodyPr>
                <a:normAutofit/>
              </a:bodyPr>
              <a:lstStyle/>
              <a:p>
                <a:r>
                  <a:rPr lang="en-US" altLang="ja-JP" sz="1600" dirty="0"/>
                  <a:t>DARTS + TDGA(</a:t>
                </a:r>
                <a14:m>
                  <m:oMath xmlns:m="http://schemas.openxmlformats.org/officeDocument/2006/math">
                    <m:r>
                      <a:rPr lang="en-US" altLang="ja-JP" sz="1600" i="1">
                        <a:latin typeface="Cambria Math" panose="02040503050406030204" pitchFamily="18" charset="0"/>
                      </a:rPr>
                      <m:t>𝑤</m:t>
                    </m:r>
                  </m:oMath>
                </a14:m>
                <a:r>
                  <a:rPr lang="en-US" altLang="ja-JP" sz="1600" dirty="0"/>
                  <a:t>, </a:t>
                </a:r>
                <a14:m>
                  <m:oMath xmlns:m="http://schemas.openxmlformats.org/officeDocument/2006/math">
                    <m:r>
                      <a:rPr lang="en-US" altLang="ja-JP" sz="1600" i="1">
                        <a:latin typeface="Cambria Math" panose="02040503050406030204" pitchFamily="18" charset="0"/>
                      </a:rPr>
                      <m:t>𝛼</m:t>
                    </m:r>
                  </m:oMath>
                </a14:m>
                <a:r>
                  <a:rPr lang="en-US" altLang="ja-JP" sz="1600" dirty="0"/>
                  <a:t>)</a:t>
                </a:r>
              </a:p>
              <a:p>
                <a:endParaRPr kumimoji="1" lang="en-US" altLang="ja-JP" sz="1400" dirty="0"/>
              </a:p>
              <a:p>
                <a:r>
                  <a:rPr kumimoji="1" lang="ja-JP" altLang="en-US" sz="2000" dirty="0"/>
                  <a:t>～</a:t>
                </a:r>
                <a:r>
                  <a:rPr kumimoji="1" lang="en-US" altLang="ja-JP" sz="2000" dirty="0"/>
                  <a:t>50</a:t>
                </a:r>
                <a:r>
                  <a:rPr kumimoji="1" lang="ja-JP" altLang="en-US" sz="2000" dirty="0"/>
                  <a:t>世代</a:t>
                </a:r>
                <a:endParaRPr kumimoji="1" lang="en-US" altLang="ja-JP" sz="2000" dirty="0"/>
              </a:p>
              <a:p>
                <a:r>
                  <a:rPr kumimoji="1" lang="ja-JP" altLang="en-US" sz="2000" dirty="0"/>
                  <a:t>激しく変化</a:t>
                </a:r>
                <a:endParaRPr kumimoji="1" lang="en-US" altLang="ja-JP" sz="2000" dirty="0"/>
              </a:p>
              <a:p>
                <a:endParaRPr lang="en-US" altLang="ja-JP" sz="2000" dirty="0"/>
              </a:p>
              <a:p>
                <a:r>
                  <a:rPr lang="en-US" altLang="ja-JP" sz="2000" dirty="0"/>
                  <a:t>50</a:t>
                </a:r>
                <a:r>
                  <a:rPr lang="ja-JP" altLang="en-US" sz="2000" dirty="0"/>
                  <a:t>世代～</a:t>
                </a:r>
                <a:endParaRPr lang="en-US" altLang="ja-JP" sz="2000" dirty="0"/>
              </a:p>
              <a:p>
                <a:r>
                  <a:rPr lang="ja-JP" altLang="en-US" sz="2000" dirty="0"/>
                  <a:t>数本が追加・削除</a:t>
                </a:r>
                <a:endParaRPr lang="en-US" altLang="ja-JP" sz="2000" dirty="0"/>
              </a:p>
            </p:txBody>
          </p:sp>
        </mc:Choice>
        <mc:Fallback>
          <p:sp>
            <p:nvSpPr>
              <p:cNvPr id="8" name="テキスト プレースホルダー 7">
                <a:extLst>
                  <a:ext uri="{FF2B5EF4-FFF2-40B4-BE49-F238E27FC236}">
                    <a16:creationId xmlns:a16="http://schemas.microsoft.com/office/drawing/2014/main" id="{4E42C080-4824-48AC-BC55-4C522061F1FE}"/>
                  </a:ext>
                </a:extLst>
              </p:cNvPr>
              <p:cNvSpPr>
                <a:spLocks noGrp="1" noRot="1" noChangeAspect="1" noMove="1" noResize="1" noEditPoints="1" noAdjustHandles="1" noChangeArrowheads="1" noChangeShapeType="1" noTextEdit="1"/>
              </p:cNvSpPr>
              <p:nvPr>
                <p:ph type="body" sz="half" idx="2"/>
              </p:nvPr>
            </p:nvSpPr>
            <p:spPr>
              <a:blipFill>
                <a:blip r:embed="rId3"/>
                <a:stretch>
                  <a:fillRect l="-2538" t="-903"/>
                </a:stretch>
              </a:blipFill>
            </p:spPr>
            <p:txBody>
              <a:bodyPr/>
              <a:lstStyle/>
              <a:p>
                <a:r>
                  <a:rPr lang="ja-JP" altLang="en-US">
                    <a:noFill/>
                  </a:rPr>
                  <a:t> </a:t>
                </a:r>
              </a:p>
            </p:txBody>
          </p:sp>
        </mc:Fallback>
      </mc:AlternateContent>
      <p:sp>
        <p:nvSpPr>
          <p:cNvPr id="4" name="スライド番号プレースホルダー 3">
            <a:extLst>
              <a:ext uri="{FF2B5EF4-FFF2-40B4-BE49-F238E27FC236}">
                <a16:creationId xmlns:a16="http://schemas.microsoft.com/office/drawing/2014/main" id="{95F4986A-88B7-422B-9C2F-DA037873143C}"/>
              </a:ext>
            </a:extLst>
          </p:cNvPr>
          <p:cNvSpPr>
            <a:spLocks noGrp="1"/>
          </p:cNvSpPr>
          <p:nvPr>
            <p:ph type="sldNum" sz="quarter" idx="12"/>
          </p:nvPr>
        </p:nvSpPr>
        <p:spPr/>
        <p:txBody>
          <a:bodyPr/>
          <a:lstStyle/>
          <a:p>
            <a:fld id="{304739FC-810C-4CDC-B60F-21F1951FBC64}" type="slidenum">
              <a:rPr kumimoji="1" lang="ja-JP" altLang="en-US" smtClean="0"/>
              <a:t>44</a:t>
            </a:fld>
            <a:endParaRPr kumimoji="1" lang="ja-JP" altLang="en-US"/>
          </a:p>
        </p:txBody>
      </p:sp>
    </p:spTree>
    <p:extLst>
      <p:ext uri="{BB962C8B-B14F-4D97-AF65-F5344CB8AC3E}">
        <p14:creationId xmlns:p14="http://schemas.microsoft.com/office/powerpoint/2010/main" val="151396485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4D38151-777A-4F37-B1B0-AEFB491C984E}"/>
              </a:ext>
            </a:extLst>
          </p:cNvPr>
          <p:cNvSpPr>
            <a:spLocks noGrp="1"/>
          </p:cNvSpPr>
          <p:nvPr>
            <p:ph type="title"/>
          </p:nvPr>
        </p:nvSpPr>
        <p:spPr/>
        <p:txBody>
          <a:bodyPr/>
          <a:lstStyle/>
          <a:p>
            <a:r>
              <a:rPr kumimoji="1" lang="ja-JP" altLang="en-US" dirty="0"/>
              <a:t>実験結果</a:t>
            </a:r>
          </a:p>
        </p:txBody>
      </p:sp>
      <mc:AlternateContent xmlns:mc="http://schemas.openxmlformats.org/markup-compatibility/2006">
        <mc:Choice xmlns:a14="http://schemas.microsoft.com/office/drawing/2010/main" Requires="a14">
          <p:graphicFrame>
            <p:nvGraphicFramePr>
              <p:cNvPr id="6" name="コンテンツ プレースホルダー 5">
                <a:extLst>
                  <a:ext uri="{FF2B5EF4-FFF2-40B4-BE49-F238E27FC236}">
                    <a16:creationId xmlns:a16="http://schemas.microsoft.com/office/drawing/2014/main" id="{EC71D50A-7DD4-4A18-A728-1958818D7094}"/>
                  </a:ext>
                </a:extLst>
              </p:cNvPr>
              <p:cNvGraphicFramePr>
                <a:graphicFrameLocks noGrp="1"/>
              </p:cNvGraphicFramePr>
              <p:nvPr>
                <p:ph idx="1"/>
                <p:extLst>
                  <p:ext uri="{D42A27DB-BD31-4B8C-83A1-F6EECF244321}">
                    <p14:modId xmlns:p14="http://schemas.microsoft.com/office/powerpoint/2010/main" val="4191781407"/>
                  </p:ext>
                </p:extLst>
              </p:nvPr>
            </p:nvGraphicFramePr>
            <p:xfrm>
              <a:off x="822324" y="2281959"/>
              <a:ext cx="7544438" cy="2865120"/>
            </p:xfrm>
            <a:graphic>
              <a:graphicData uri="http://schemas.openxmlformats.org/drawingml/2006/table">
                <a:tbl>
                  <a:tblPr firstRow="1" bandRow="1">
                    <a:tableStyleId>{073A0DAA-6AF3-43AB-8588-CEC1D06C72B9}</a:tableStyleId>
                  </a:tblPr>
                  <a:tblGrid>
                    <a:gridCol w="2634860">
                      <a:extLst>
                        <a:ext uri="{9D8B030D-6E8A-4147-A177-3AD203B41FA5}">
                          <a16:colId xmlns:a16="http://schemas.microsoft.com/office/drawing/2014/main" val="757965211"/>
                        </a:ext>
                      </a:extLst>
                    </a:gridCol>
                    <a:gridCol w="1636526">
                      <a:extLst>
                        <a:ext uri="{9D8B030D-6E8A-4147-A177-3AD203B41FA5}">
                          <a16:colId xmlns:a16="http://schemas.microsoft.com/office/drawing/2014/main" val="1749419093"/>
                        </a:ext>
                      </a:extLst>
                    </a:gridCol>
                    <a:gridCol w="1636526">
                      <a:extLst>
                        <a:ext uri="{9D8B030D-6E8A-4147-A177-3AD203B41FA5}">
                          <a16:colId xmlns:a16="http://schemas.microsoft.com/office/drawing/2014/main" val="933109192"/>
                        </a:ext>
                      </a:extLst>
                    </a:gridCol>
                    <a:gridCol w="1636526">
                      <a:extLst>
                        <a:ext uri="{9D8B030D-6E8A-4147-A177-3AD203B41FA5}">
                          <a16:colId xmlns:a16="http://schemas.microsoft.com/office/drawing/2014/main" val="2747901739"/>
                        </a:ext>
                      </a:extLst>
                    </a:gridCol>
                  </a:tblGrid>
                  <a:tr h="370840">
                    <a:tc>
                      <a:txBody>
                        <a:bodyPr/>
                        <a:lstStyle/>
                        <a:p>
                          <a:pPr algn="ctr"/>
                          <a:endParaRPr kumimoji="1" lang="ja-JP" altLang="en-US" dirty="0">
                            <a:solidFill>
                              <a:schemeClr val="bg1"/>
                            </a:solidFill>
                          </a:endParaRPr>
                        </a:p>
                      </a:txBody>
                      <a:tcPr marL="137160" marR="137160" marT="137160" marB="137160" anchor="ctr">
                        <a:lnL w="28575"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DA233"/>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dirty="0">
                              <a:solidFill>
                                <a:schemeClr val="bg1"/>
                              </a:solidFill>
                            </a:rPr>
                            <a:t>50 </a:t>
                          </a:r>
                          <a:r>
                            <a:rPr kumimoji="1" lang="ja-JP" altLang="en-US" dirty="0">
                              <a:solidFill>
                                <a:schemeClr val="bg1"/>
                              </a:solidFill>
                            </a:rPr>
                            <a:t>世代</a:t>
                          </a:r>
                        </a:p>
                      </a:txBody>
                      <a:tcPr marL="137160" marR="137160" marT="137160" marB="137160" anchor="ctr">
                        <a:lnL w="57150"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DA233"/>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dirty="0">
                              <a:solidFill>
                                <a:schemeClr val="bg1"/>
                              </a:solidFill>
                            </a:rPr>
                            <a:t>100 </a:t>
                          </a:r>
                          <a:r>
                            <a:rPr kumimoji="1" lang="ja-JP" altLang="en-US" dirty="0">
                              <a:solidFill>
                                <a:schemeClr val="bg1"/>
                              </a:solidFill>
                            </a:rPr>
                            <a:t>世代</a:t>
                          </a:r>
                        </a:p>
                      </a:txBody>
                      <a:tcPr marL="137160" marR="137160" marT="137160" marB="13716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DA233"/>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dirty="0">
                              <a:solidFill>
                                <a:schemeClr val="bg1"/>
                              </a:solidFill>
                            </a:rPr>
                            <a:t>150 </a:t>
                          </a:r>
                          <a:r>
                            <a:rPr kumimoji="1" lang="ja-JP" altLang="en-US" dirty="0">
                              <a:solidFill>
                                <a:schemeClr val="bg1"/>
                              </a:solidFill>
                            </a:rPr>
                            <a:t>世代</a:t>
                          </a:r>
                        </a:p>
                      </a:txBody>
                      <a:tcPr marL="137160" marR="137160" marT="137160" marB="13716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DA233"/>
                        </a:solidFill>
                      </a:tcPr>
                    </a:tc>
                    <a:extLst>
                      <a:ext uri="{0D108BD9-81ED-4DB2-BD59-A6C34878D82A}">
                        <a16:rowId xmlns:a16="http://schemas.microsoft.com/office/drawing/2014/main" val="1081023913"/>
                      </a:ext>
                    </a:extLst>
                  </a:tr>
                  <a:tr h="370840">
                    <a:tc>
                      <a:txBody>
                        <a:bodyPr/>
                        <a:lstStyle/>
                        <a:p>
                          <a:pPr algn="ctr"/>
                          <a:r>
                            <a:rPr lang="en-US" altLang="ja-JP" sz="1600" b="1" dirty="0">
                              <a:latin typeface="+mj-ea"/>
                              <a:ea typeface="+mj-ea"/>
                            </a:rPr>
                            <a:t>DARTS + TDGA(</a:t>
                          </a:r>
                          <a14:m>
                            <m:oMath xmlns:m="http://schemas.openxmlformats.org/officeDocument/2006/math">
                              <m:r>
                                <a:rPr lang="en-US" altLang="ja-JP" sz="1600" b="1" i="1" smtClean="0">
                                  <a:latin typeface="+mj-ea"/>
                                  <a:ea typeface="+mj-ea"/>
                                </a:rPr>
                                <m:t>𝒘</m:t>
                              </m:r>
                            </m:oMath>
                          </a14:m>
                          <a:r>
                            <a:rPr lang="en-US" altLang="ja-JP" sz="1600" b="1" dirty="0">
                              <a:latin typeface="+mj-ea"/>
                              <a:ea typeface="+mj-ea"/>
                            </a:rPr>
                            <a:t>, </a:t>
                          </a:r>
                          <a14:m>
                            <m:oMath xmlns:m="http://schemas.openxmlformats.org/officeDocument/2006/math">
                              <m:r>
                                <a:rPr lang="en-US" altLang="ja-JP" sz="1600" b="1" i="1" smtClean="0">
                                  <a:latin typeface="+mj-ea"/>
                                  <a:ea typeface="+mj-ea"/>
                                </a:rPr>
                                <m:t>𝜶</m:t>
                              </m:r>
                            </m:oMath>
                          </a14:m>
                          <a:r>
                            <a:rPr kumimoji="1" lang="en-US" altLang="ja-JP" sz="1600" b="1" dirty="0">
                              <a:latin typeface="+mj-ea"/>
                              <a:ea typeface="+mj-ea"/>
                            </a:rPr>
                            <a:t>)</a:t>
                          </a:r>
                          <a:endParaRPr kumimoji="1" lang="ja-JP" altLang="en-US" sz="1600" b="1" dirty="0">
                            <a:latin typeface="+mj-ea"/>
                            <a:ea typeface="+mj-ea"/>
                          </a:endParaRPr>
                        </a:p>
                      </a:txBody>
                      <a:tcPr marL="137160" marR="137160" marT="137160" marB="137160" anchor="ctr">
                        <a:lnL w="28575"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a:r>
                            <a:rPr kumimoji="1" lang="en-US" altLang="ja-JP" sz="2000" dirty="0"/>
                            <a:t>94.03 %</a:t>
                          </a:r>
                          <a:endParaRPr kumimoji="1" lang="ja-JP" altLang="en-US" sz="2000" dirty="0"/>
                        </a:p>
                      </a:txBody>
                      <a:tcPr marL="137160" marR="137160" marT="137160" marB="137160" anchor="ctr">
                        <a:lnL w="57150"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a:r>
                            <a:rPr kumimoji="1" lang="en-US" altLang="ja-JP" sz="2000" dirty="0"/>
                            <a:t>94.10 %</a:t>
                          </a:r>
                          <a:endParaRPr kumimoji="1" lang="ja-JP" altLang="en-US" sz="2000" dirty="0"/>
                        </a:p>
                      </a:txBody>
                      <a:tcPr marL="137160" marR="137160" marT="137160" marB="13716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a:r>
                            <a:rPr kumimoji="1" lang="en-US" altLang="ja-JP" sz="2000" dirty="0"/>
                            <a:t>93.85 %</a:t>
                          </a:r>
                          <a:endParaRPr kumimoji="1" lang="ja-JP" altLang="en-US" sz="2000" dirty="0"/>
                        </a:p>
                      </a:txBody>
                      <a:tcPr marL="137160" marR="137160" marT="137160" marB="13716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529731995"/>
                      </a:ext>
                    </a:extLst>
                  </a:tr>
                  <a:tr h="370840">
                    <a:tc>
                      <a:txBody>
                        <a:bodyPr/>
                        <a:lstStyle/>
                        <a:p>
                          <a:pPr algn="ctr"/>
                          <a:r>
                            <a:rPr lang="en-US" altLang="ja-JP" sz="1600" b="1" dirty="0">
                              <a:latin typeface="+mj-ea"/>
                              <a:ea typeface="+mj-ea"/>
                            </a:rPr>
                            <a:t>DARTS + TDGA(</a:t>
                          </a:r>
                          <a14:m>
                            <m:oMath xmlns:m="http://schemas.openxmlformats.org/officeDocument/2006/math">
                              <m:r>
                                <a:rPr lang="en-US" altLang="ja-JP" sz="1600" b="1" i="1" smtClean="0">
                                  <a:latin typeface="+mj-ea"/>
                                  <a:ea typeface="+mj-ea"/>
                                </a:rPr>
                                <m:t>𝜶</m:t>
                              </m:r>
                            </m:oMath>
                          </a14:m>
                          <a:r>
                            <a:rPr kumimoji="1" lang="en-US" altLang="ja-JP" sz="1600" b="1" dirty="0">
                              <a:latin typeface="+mj-ea"/>
                              <a:ea typeface="+mj-ea"/>
                            </a:rPr>
                            <a:t>)</a:t>
                          </a:r>
                          <a:endParaRPr kumimoji="1" lang="ja-JP" altLang="en-US" sz="1600" b="1" dirty="0">
                            <a:latin typeface="+mj-ea"/>
                            <a:ea typeface="+mj-ea"/>
                          </a:endParaRPr>
                        </a:p>
                      </a:txBody>
                      <a:tcPr marL="137160" marR="137160" marT="137160" marB="137160" anchor="ctr">
                        <a:lnL w="28575"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solidFill>
                      </a:tcPr>
                    </a:tc>
                    <a:tc>
                      <a:txBody>
                        <a:bodyPr/>
                        <a:lstStyle/>
                        <a:p>
                          <a:pPr algn="ctr"/>
                          <a:r>
                            <a:rPr kumimoji="1" lang="en-US" altLang="ja-JP" sz="2000" dirty="0"/>
                            <a:t>93.88 %</a:t>
                          </a:r>
                          <a:endParaRPr kumimoji="1" lang="ja-JP" altLang="en-US" sz="2000" dirty="0"/>
                        </a:p>
                      </a:txBody>
                      <a:tcPr marL="137160" marR="137160" marT="137160" marB="137160" anchor="ctr">
                        <a:lnL w="57150"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solidFill>
                      </a:tcPr>
                    </a:tc>
                    <a:tc>
                      <a:txBody>
                        <a:bodyPr/>
                        <a:lstStyle/>
                        <a:p>
                          <a:pPr algn="ctr"/>
                          <a:r>
                            <a:rPr kumimoji="1" lang="en-US" altLang="ja-JP" sz="2000" dirty="0"/>
                            <a:t>94.08 %</a:t>
                          </a:r>
                          <a:endParaRPr kumimoji="1" lang="ja-JP" altLang="en-US" sz="2000" dirty="0"/>
                        </a:p>
                      </a:txBody>
                      <a:tcPr marL="137160" marR="137160" marT="137160" marB="13716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solidFill>
                      </a:tcPr>
                    </a:tc>
                    <a:tc>
                      <a:txBody>
                        <a:bodyPr/>
                        <a:lstStyle/>
                        <a:p>
                          <a:pPr algn="ctr"/>
                          <a:r>
                            <a:rPr kumimoji="1" lang="en-US" altLang="ja-JP" sz="2000" dirty="0"/>
                            <a:t>94.13 %</a:t>
                          </a:r>
                          <a:endParaRPr kumimoji="1" lang="ja-JP" altLang="en-US" sz="2000" dirty="0"/>
                        </a:p>
                      </a:txBody>
                      <a:tcPr marL="137160" marR="137160" marT="137160" marB="13716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solidFill>
                      </a:tcPr>
                    </a:tc>
                    <a:extLst>
                      <a:ext uri="{0D108BD9-81ED-4DB2-BD59-A6C34878D82A}">
                        <a16:rowId xmlns:a16="http://schemas.microsoft.com/office/drawing/2014/main" val="2876074988"/>
                      </a:ext>
                    </a:extLst>
                  </a:tr>
                  <a:tr h="370840">
                    <a:tc>
                      <a:txBody>
                        <a:bodyPr/>
                        <a:lstStyle/>
                        <a:p>
                          <a:pPr algn="ctr"/>
                          <a:r>
                            <a:rPr lang="en-US" altLang="ja-JP" sz="1600" b="1" dirty="0">
                              <a:latin typeface="+mj-ea"/>
                              <a:ea typeface="+mj-ea"/>
                            </a:rPr>
                            <a:t>DARTS + TDGA</a:t>
                          </a:r>
                          <a:endParaRPr kumimoji="1" lang="ja-JP" altLang="en-US" sz="1600" b="1" dirty="0">
                            <a:latin typeface="+mj-ea"/>
                            <a:ea typeface="+mj-ea"/>
                          </a:endParaRPr>
                        </a:p>
                      </a:txBody>
                      <a:tcPr marL="137160" marR="137160" marT="137160" marB="137160" anchor="ctr">
                        <a:lnL w="28575"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a:r>
                            <a:rPr kumimoji="1" lang="en-US" altLang="ja-JP" sz="2000" dirty="0"/>
                            <a:t>93.90 %</a:t>
                          </a:r>
                          <a:endParaRPr kumimoji="1" lang="ja-JP" altLang="en-US" sz="2000" dirty="0"/>
                        </a:p>
                      </a:txBody>
                      <a:tcPr marL="137160" marR="137160" marT="137160" marB="137160" anchor="ctr">
                        <a:lnL w="57150"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a:r>
                            <a:rPr kumimoji="1" lang="en-US" altLang="ja-JP" sz="2000" dirty="0"/>
                            <a:t>94.17 %</a:t>
                          </a:r>
                          <a:endParaRPr kumimoji="1" lang="ja-JP" altLang="en-US" sz="2000" dirty="0"/>
                        </a:p>
                      </a:txBody>
                      <a:tcPr marL="137160" marR="137160" marT="137160" marB="13716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a:r>
                            <a:rPr kumimoji="1" lang="en-US" altLang="ja-JP" sz="2000" dirty="0"/>
                            <a:t>94.17 %</a:t>
                          </a:r>
                          <a:endParaRPr kumimoji="1" lang="ja-JP" altLang="en-US" sz="2000" dirty="0"/>
                        </a:p>
                      </a:txBody>
                      <a:tcPr marL="137160" marR="137160" marT="137160" marB="13716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4154762032"/>
                      </a:ext>
                    </a:extLst>
                  </a:tr>
                  <a:tr h="370840">
                    <a:tc>
                      <a:txBody>
                        <a:bodyPr/>
                        <a:lstStyle/>
                        <a:p>
                          <a:pPr algn="ctr"/>
                          <a:r>
                            <a:rPr kumimoji="1" lang="en-US" altLang="ja-JP" sz="1600" b="1" dirty="0">
                              <a:latin typeface="+mj-ea"/>
                              <a:ea typeface="+mj-ea"/>
                            </a:rPr>
                            <a:t>Baseline(DARTS)</a:t>
                          </a:r>
                          <a:endParaRPr kumimoji="1" lang="ja-JP" altLang="en-US" sz="1600" b="1" dirty="0">
                            <a:latin typeface="+mj-ea"/>
                            <a:ea typeface="+mj-ea"/>
                          </a:endParaRPr>
                        </a:p>
                      </a:txBody>
                      <a:tcPr marL="137160" marR="137160" marT="137160" marB="137160" anchor="ctr">
                        <a:lnL w="28575"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solidFill>
                      </a:tcPr>
                    </a:tc>
                    <a:tc gridSpan="3">
                      <a:txBody>
                        <a:bodyPr/>
                        <a:lstStyle/>
                        <a:p>
                          <a:pPr algn="ctr"/>
                          <a:r>
                            <a:rPr kumimoji="1" lang="en-US" altLang="ja-JP" sz="2000" dirty="0"/>
                            <a:t>93.65 %</a:t>
                          </a:r>
                          <a:endParaRPr kumimoji="1" lang="ja-JP" altLang="en-US" sz="2000" dirty="0"/>
                        </a:p>
                      </a:txBody>
                      <a:tcPr marL="137160" marR="137160" marT="137160" marB="137160" anchor="ctr">
                        <a:lnL w="57150"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solidFill>
                      </a:tcPr>
                    </a:tc>
                    <a:tc hMerge="1">
                      <a:txBody>
                        <a:bodyPr/>
                        <a:lstStyle/>
                        <a:p>
                          <a:pPr algn="ctr"/>
                          <a:endParaRPr kumimoji="1" lang="ja-JP" altLang="en-US" dirty="0"/>
                        </a:p>
                      </a:txBody>
                      <a:tcPr marL="137160" marR="137160" marT="137160" marB="137160" anchor="ctr"/>
                    </a:tc>
                    <a:tc hMerge="1">
                      <a:txBody>
                        <a:bodyPr/>
                        <a:lstStyle/>
                        <a:p>
                          <a:pPr algn="ctr"/>
                          <a:endParaRPr kumimoji="1" lang="ja-JP" altLang="en-US" dirty="0"/>
                        </a:p>
                      </a:txBody>
                      <a:tcPr marL="137160" marR="137160" marT="137160" marB="137160" anchor="ctr"/>
                    </a:tc>
                    <a:extLst>
                      <a:ext uri="{0D108BD9-81ED-4DB2-BD59-A6C34878D82A}">
                        <a16:rowId xmlns:a16="http://schemas.microsoft.com/office/drawing/2014/main" val="908776513"/>
                      </a:ext>
                    </a:extLst>
                  </a:tr>
                </a:tbl>
              </a:graphicData>
            </a:graphic>
          </p:graphicFrame>
        </mc:Choice>
        <mc:Fallback>
          <p:graphicFrame>
            <p:nvGraphicFramePr>
              <p:cNvPr id="6" name="コンテンツ プレースホルダー 5">
                <a:extLst>
                  <a:ext uri="{FF2B5EF4-FFF2-40B4-BE49-F238E27FC236}">
                    <a16:creationId xmlns:a16="http://schemas.microsoft.com/office/drawing/2014/main" id="{EC71D50A-7DD4-4A18-A728-1958818D7094}"/>
                  </a:ext>
                </a:extLst>
              </p:cNvPr>
              <p:cNvGraphicFramePr>
                <a:graphicFrameLocks noGrp="1"/>
              </p:cNvGraphicFramePr>
              <p:nvPr>
                <p:ph idx="1"/>
                <p:extLst>
                  <p:ext uri="{D42A27DB-BD31-4B8C-83A1-F6EECF244321}">
                    <p14:modId xmlns:p14="http://schemas.microsoft.com/office/powerpoint/2010/main" val="4191781407"/>
                  </p:ext>
                </p:extLst>
              </p:nvPr>
            </p:nvGraphicFramePr>
            <p:xfrm>
              <a:off x="822324" y="2281959"/>
              <a:ext cx="7544438" cy="2865120"/>
            </p:xfrm>
            <a:graphic>
              <a:graphicData uri="http://schemas.openxmlformats.org/drawingml/2006/table">
                <a:tbl>
                  <a:tblPr firstRow="1" bandRow="1">
                    <a:tableStyleId>{073A0DAA-6AF3-43AB-8588-CEC1D06C72B9}</a:tableStyleId>
                  </a:tblPr>
                  <a:tblGrid>
                    <a:gridCol w="2634860">
                      <a:extLst>
                        <a:ext uri="{9D8B030D-6E8A-4147-A177-3AD203B41FA5}">
                          <a16:colId xmlns:a16="http://schemas.microsoft.com/office/drawing/2014/main" val="757965211"/>
                        </a:ext>
                      </a:extLst>
                    </a:gridCol>
                    <a:gridCol w="1636526">
                      <a:extLst>
                        <a:ext uri="{9D8B030D-6E8A-4147-A177-3AD203B41FA5}">
                          <a16:colId xmlns:a16="http://schemas.microsoft.com/office/drawing/2014/main" val="1749419093"/>
                        </a:ext>
                      </a:extLst>
                    </a:gridCol>
                    <a:gridCol w="1636526">
                      <a:extLst>
                        <a:ext uri="{9D8B030D-6E8A-4147-A177-3AD203B41FA5}">
                          <a16:colId xmlns:a16="http://schemas.microsoft.com/office/drawing/2014/main" val="933109192"/>
                        </a:ext>
                      </a:extLst>
                    </a:gridCol>
                    <a:gridCol w="1636526">
                      <a:extLst>
                        <a:ext uri="{9D8B030D-6E8A-4147-A177-3AD203B41FA5}">
                          <a16:colId xmlns:a16="http://schemas.microsoft.com/office/drawing/2014/main" val="2747901739"/>
                        </a:ext>
                      </a:extLst>
                    </a:gridCol>
                  </a:tblGrid>
                  <a:tr h="548640">
                    <a:tc>
                      <a:txBody>
                        <a:bodyPr/>
                        <a:lstStyle/>
                        <a:p>
                          <a:pPr algn="ctr"/>
                          <a:endParaRPr kumimoji="1" lang="ja-JP" altLang="en-US" dirty="0">
                            <a:solidFill>
                              <a:schemeClr val="bg1"/>
                            </a:solidFill>
                          </a:endParaRPr>
                        </a:p>
                      </a:txBody>
                      <a:tcPr marL="137160" marR="137160" marT="137160" marB="137160" anchor="ctr">
                        <a:lnL w="28575"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DA233"/>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dirty="0">
                              <a:solidFill>
                                <a:schemeClr val="bg1"/>
                              </a:solidFill>
                            </a:rPr>
                            <a:t>50 </a:t>
                          </a:r>
                          <a:r>
                            <a:rPr kumimoji="1" lang="ja-JP" altLang="en-US" dirty="0">
                              <a:solidFill>
                                <a:schemeClr val="bg1"/>
                              </a:solidFill>
                            </a:rPr>
                            <a:t>世代</a:t>
                          </a:r>
                        </a:p>
                      </a:txBody>
                      <a:tcPr marL="137160" marR="137160" marT="137160" marB="137160" anchor="ctr">
                        <a:lnL w="57150"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DA233"/>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dirty="0">
                              <a:solidFill>
                                <a:schemeClr val="bg1"/>
                              </a:solidFill>
                            </a:rPr>
                            <a:t>100 </a:t>
                          </a:r>
                          <a:r>
                            <a:rPr kumimoji="1" lang="ja-JP" altLang="en-US" dirty="0">
                              <a:solidFill>
                                <a:schemeClr val="bg1"/>
                              </a:solidFill>
                            </a:rPr>
                            <a:t>世代</a:t>
                          </a:r>
                        </a:p>
                      </a:txBody>
                      <a:tcPr marL="137160" marR="137160" marT="137160" marB="13716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DA233"/>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dirty="0">
                              <a:solidFill>
                                <a:schemeClr val="bg1"/>
                              </a:solidFill>
                            </a:rPr>
                            <a:t>150 </a:t>
                          </a:r>
                          <a:r>
                            <a:rPr kumimoji="1" lang="ja-JP" altLang="en-US" dirty="0">
                              <a:solidFill>
                                <a:schemeClr val="bg1"/>
                              </a:solidFill>
                            </a:rPr>
                            <a:t>世代</a:t>
                          </a:r>
                        </a:p>
                      </a:txBody>
                      <a:tcPr marL="137160" marR="137160" marT="137160" marB="13716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DA233"/>
                        </a:solidFill>
                      </a:tcPr>
                    </a:tc>
                    <a:extLst>
                      <a:ext uri="{0D108BD9-81ED-4DB2-BD59-A6C34878D82A}">
                        <a16:rowId xmlns:a16="http://schemas.microsoft.com/office/drawing/2014/main" val="1081023913"/>
                      </a:ext>
                    </a:extLst>
                  </a:tr>
                  <a:tr h="579120">
                    <a:tc>
                      <a:txBody>
                        <a:bodyPr/>
                        <a:lstStyle/>
                        <a:p>
                          <a:endParaRPr lang="ja-JP"/>
                        </a:p>
                      </a:txBody>
                      <a:tcPr marL="137160" marR="137160" marT="137160" marB="137160" anchor="ctr">
                        <a:lnL w="28575"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blipFill>
                          <a:blip r:embed="rId2"/>
                          <a:stretch>
                            <a:fillRect l="-462" t="-97895" r="-187298" b="-308421"/>
                          </a:stretch>
                        </a:blipFill>
                      </a:tcPr>
                    </a:tc>
                    <a:tc>
                      <a:txBody>
                        <a:bodyPr/>
                        <a:lstStyle/>
                        <a:p>
                          <a:pPr algn="ctr"/>
                          <a:r>
                            <a:rPr kumimoji="1" lang="en-US" altLang="ja-JP" sz="2000" dirty="0"/>
                            <a:t>94.03 %</a:t>
                          </a:r>
                          <a:endParaRPr kumimoji="1" lang="ja-JP" altLang="en-US" sz="2000" dirty="0"/>
                        </a:p>
                      </a:txBody>
                      <a:tcPr marL="137160" marR="137160" marT="137160" marB="137160" anchor="ctr">
                        <a:lnL w="57150"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a:r>
                            <a:rPr kumimoji="1" lang="en-US" altLang="ja-JP" sz="2000" dirty="0"/>
                            <a:t>94.10 %</a:t>
                          </a:r>
                          <a:endParaRPr kumimoji="1" lang="ja-JP" altLang="en-US" sz="2000" dirty="0"/>
                        </a:p>
                      </a:txBody>
                      <a:tcPr marL="137160" marR="137160" marT="137160" marB="13716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a:r>
                            <a:rPr kumimoji="1" lang="en-US" altLang="ja-JP" sz="2000" dirty="0"/>
                            <a:t>93.85 %</a:t>
                          </a:r>
                          <a:endParaRPr kumimoji="1" lang="ja-JP" altLang="en-US" sz="2000" dirty="0"/>
                        </a:p>
                      </a:txBody>
                      <a:tcPr marL="137160" marR="137160" marT="137160" marB="13716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529731995"/>
                      </a:ext>
                    </a:extLst>
                  </a:tr>
                  <a:tr h="579120">
                    <a:tc>
                      <a:txBody>
                        <a:bodyPr/>
                        <a:lstStyle/>
                        <a:p>
                          <a:endParaRPr lang="ja-JP"/>
                        </a:p>
                      </a:txBody>
                      <a:tcPr marL="137160" marR="137160" marT="137160" marB="137160" anchor="ctr">
                        <a:lnL w="28575"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blipFill>
                          <a:blip r:embed="rId2"/>
                          <a:stretch>
                            <a:fillRect l="-462" t="-195833" r="-187298" b="-205208"/>
                          </a:stretch>
                        </a:blipFill>
                      </a:tcPr>
                    </a:tc>
                    <a:tc>
                      <a:txBody>
                        <a:bodyPr/>
                        <a:lstStyle/>
                        <a:p>
                          <a:pPr algn="ctr"/>
                          <a:r>
                            <a:rPr kumimoji="1" lang="en-US" altLang="ja-JP" sz="2000" dirty="0"/>
                            <a:t>93.88 %</a:t>
                          </a:r>
                          <a:endParaRPr kumimoji="1" lang="ja-JP" altLang="en-US" sz="2000" dirty="0"/>
                        </a:p>
                      </a:txBody>
                      <a:tcPr marL="137160" marR="137160" marT="137160" marB="137160" anchor="ctr">
                        <a:lnL w="57150"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solidFill>
                      </a:tcPr>
                    </a:tc>
                    <a:tc>
                      <a:txBody>
                        <a:bodyPr/>
                        <a:lstStyle/>
                        <a:p>
                          <a:pPr algn="ctr"/>
                          <a:r>
                            <a:rPr kumimoji="1" lang="en-US" altLang="ja-JP" sz="2000" dirty="0"/>
                            <a:t>94.08 %</a:t>
                          </a:r>
                          <a:endParaRPr kumimoji="1" lang="ja-JP" altLang="en-US" sz="2000" dirty="0"/>
                        </a:p>
                      </a:txBody>
                      <a:tcPr marL="137160" marR="137160" marT="137160" marB="13716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solidFill>
                      </a:tcPr>
                    </a:tc>
                    <a:tc>
                      <a:txBody>
                        <a:bodyPr/>
                        <a:lstStyle/>
                        <a:p>
                          <a:pPr algn="ctr"/>
                          <a:r>
                            <a:rPr kumimoji="1" lang="en-US" altLang="ja-JP" sz="2000" dirty="0"/>
                            <a:t>94.13 %</a:t>
                          </a:r>
                          <a:endParaRPr kumimoji="1" lang="ja-JP" altLang="en-US" sz="2000" dirty="0"/>
                        </a:p>
                      </a:txBody>
                      <a:tcPr marL="137160" marR="137160" marT="137160" marB="13716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solidFill>
                      </a:tcPr>
                    </a:tc>
                    <a:extLst>
                      <a:ext uri="{0D108BD9-81ED-4DB2-BD59-A6C34878D82A}">
                        <a16:rowId xmlns:a16="http://schemas.microsoft.com/office/drawing/2014/main" val="2876074988"/>
                      </a:ext>
                    </a:extLst>
                  </a:tr>
                  <a:tr h="579120">
                    <a:tc>
                      <a:txBody>
                        <a:bodyPr/>
                        <a:lstStyle/>
                        <a:p>
                          <a:pPr algn="ctr"/>
                          <a:r>
                            <a:rPr lang="en-US" altLang="ja-JP" sz="1600" b="1" dirty="0">
                              <a:latin typeface="+mj-ea"/>
                              <a:ea typeface="+mj-ea"/>
                            </a:rPr>
                            <a:t>DARTS + TDGA</a:t>
                          </a:r>
                          <a:endParaRPr kumimoji="1" lang="ja-JP" altLang="en-US" sz="1600" b="1" dirty="0">
                            <a:latin typeface="+mj-ea"/>
                            <a:ea typeface="+mj-ea"/>
                          </a:endParaRPr>
                        </a:p>
                      </a:txBody>
                      <a:tcPr marL="137160" marR="137160" marT="137160" marB="137160" anchor="ctr">
                        <a:lnL w="28575"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a:r>
                            <a:rPr kumimoji="1" lang="en-US" altLang="ja-JP" sz="2000" dirty="0"/>
                            <a:t>93.90 %</a:t>
                          </a:r>
                          <a:endParaRPr kumimoji="1" lang="ja-JP" altLang="en-US" sz="2000" dirty="0"/>
                        </a:p>
                      </a:txBody>
                      <a:tcPr marL="137160" marR="137160" marT="137160" marB="137160" anchor="ctr">
                        <a:lnL w="57150"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a:r>
                            <a:rPr kumimoji="1" lang="en-US" altLang="ja-JP" sz="2000" dirty="0"/>
                            <a:t>94.17 %</a:t>
                          </a:r>
                          <a:endParaRPr kumimoji="1" lang="ja-JP" altLang="en-US" sz="2000" dirty="0"/>
                        </a:p>
                      </a:txBody>
                      <a:tcPr marL="137160" marR="137160" marT="137160" marB="13716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a:r>
                            <a:rPr kumimoji="1" lang="en-US" altLang="ja-JP" sz="2000" dirty="0"/>
                            <a:t>94.17 %</a:t>
                          </a:r>
                          <a:endParaRPr kumimoji="1" lang="ja-JP" altLang="en-US" sz="2000" dirty="0"/>
                        </a:p>
                      </a:txBody>
                      <a:tcPr marL="137160" marR="137160" marT="137160" marB="13716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4154762032"/>
                      </a:ext>
                    </a:extLst>
                  </a:tr>
                  <a:tr h="579120">
                    <a:tc>
                      <a:txBody>
                        <a:bodyPr/>
                        <a:lstStyle/>
                        <a:p>
                          <a:pPr algn="ctr"/>
                          <a:r>
                            <a:rPr kumimoji="1" lang="en-US" altLang="ja-JP" sz="1600" b="1" dirty="0">
                              <a:latin typeface="+mj-ea"/>
                              <a:ea typeface="+mj-ea"/>
                            </a:rPr>
                            <a:t>Baseline(DARTS)</a:t>
                          </a:r>
                          <a:endParaRPr kumimoji="1" lang="ja-JP" altLang="en-US" sz="1600" b="1" dirty="0">
                            <a:latin typeface="+mj-ea"/>
                            <a:ea typeface="+mj-ea"/>
                          </a:endParaRPr>
                        </a:p>
                      </a:txBody>
                      <a:tcPr marL="137160" marR="137160" marT="137160" marB="137160" anchor="ctr">
                        <a:lnL w="28575"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solidFill>
                      </a:tcPr>
                    </a:tc>
                    <a:tc gridSpan="3">
                      <a:txBody>
                        <a:bodyPr/>
                        <a:lstStyle/>
                        <a:p>
                          <a:pPr algn="ctr"/>
                          <a:r>
                            <a:rPr kumimoji="1" lang="en-US" altLang="ja-JP" sz="2000" dirty="0"/>
                            <a:t>93.65 %</a:t>
                          </a:r>
                          <a:endParaRPr kumimoji="1" lang="ja-JP" altLang="en-US" sz="2000" dirty="0"/>
                        </a:p>
                      </a:txBody>
                      <a:tcPr marL="137160" marR="137160" marT="137160" marB="137160" anchor="ctr">
                        <a:lnL w="57150"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solidFill>
                      </a:tcPr>
                    </a:tc>
                    <a:tc hMerge="1">
                      <a:txBody>
                        <a:bodyPr/>
                        <a:lstStyle/>
                        <a:p>
                          <a:pPr algn="ctr"/>
                          <a:endParaRPr kumimoji="1" lang="ja-JP" altLang="en-US" dirty="0"/>
                        </a:p>
                      </a:txBody>
                      <a:tcPr marL="137160" marR="137160" marT="137160" marB="137160" anchor="ctr"/>
                    </a:tc>
                    <a:tc hMerge="1">
                      <a:txBody>
                        <a:bodyPr/>
                        <a:lstStyle/>
                        <a:p>
                          <a:pPr algn="ctr"/>
                          <a:endParaRPr kumimoji="1" lang="ja-JP" altLang="en-US" dirty="0"/>
                        </a:p>
                      </a:txBody>
                      <a:tcPr marL="137160" marR="137160" marT="137160" marB="137160" anchor="ctr"/>
                    </a:tc>
                    <a:extLst>
                      <a:ext uri="{0D108BD9-81ED-4DB2-BD59-A6C34878D82A}">
                        <a16:rowId xmlns:a16="http://schemas.microsoft.com/office/drawing/2014/main" val="908776513"/>
                      </a:ext>
                    </a:extLst>
                  </a:tr>
                </a:tbl>
              </a:graphicData>
            </a:graphic>
          </p:graphicFrame>
        </mc:Fallback>
      </mc:AlternateContent>
      <p:sp>
        <p:nvSpPr>
          <p:cNvPr id="4" name="スライド番号プレースホルダー 3">
            <a:extLst>
              <a:ext uri="{FF2B5EF4-FFF2-40B4-BE49-F238E27FC236}">
                <a16:creationId xmlns:a16="http://schemas.microsoft.com/office/drawing/2014/main" id="{11CD640F-CECA-4B35-8760-443D0D9A9C3F}"/>
              </a:ext>
            </a:extLst>
          </p:cNvPr>
          <p:cNvSpPr>
            <a:spLocks noGrp="1"/>
          </p:cNvSpPr>
          <p:nvPr>
            <p:ph type="sldNum" sz="quarter" idx="12"/>
          </p:nvPr>
        </p:nvSpPr>
        <p:spPr/>
        <p:txBody>
          <a:bodyPr/>
          <a:lstStyle/>
          <a:p>
            <a:fld id="{304739FC-810C-4CDC-B60F-21F1951FBC64}" type="slidenum">
              <a:rPr kumimoji="1" lang="ja-JP" altLang="en-US" smtClean="0"/>
              <a:t>45</a:t>
            </a:fld>
            <a:endParaRPr kumimoji="1" lang="ja-JP" altLang="en-US"/>
          </a:p>
        </p:txBody>
      </p:sp>
      <p:sp>
        <p:nvSpPr>
          <p:cNvPr id="7" name="テキスト ボックス 6">
            <a:extLst>
              <a:ext uri="{FF2B5EF4-FFF2-40B4-BE49-F238E27FC236}">
                <a16:creationId xmlns:a16="http://schemas.microsoft.com/office/drawing/2014/main" id="{BA0E9CBF-629A-4BE6-A5F3-0A9B704CD68C}"/>
              </a:ext>
            </a:extLst>
          </p:cNvPr>
          <p:cNvSpPr txBox="1"/>
          <p:nvPr/>
        </p:nvSpPr>
        <p:spPr>
          <a:xfrm>
            <a:off x="706582" y="1683288"/>
            <a:ext cx="7660178" cy="461665"/>
          </a:xfrm>
          <a:prstGeom prst="rect">
            <a:avLst/>
          </a:prstGeom>
          <a:noFill/>
        </p:spPr>
        <p:txBody>
          <a:bodyPr wrap="square" rtlCol="0">
            <a:spAutoFit/>
          </a:bodyPr>
          <a:lstStyle/>
          <a:p>
            <a:pPr algn="ctr"/>
            <a:r>
              <a:rPr kumimoji="1" lang="ja-JP" altLang="en-US" sz="2400" dirty="0"/>
              <a:t>表 アーキテクチャ評価時のネットワーク性能</a:t>
            </a:r>
          </a:p>
        </p:txBody>
      </p:sp>
      <p:sp>
        <p:nvSpPr>
          <p:cNvPr id="8" name="テキスト ボックス 7">
            <a:extLst>
              <a:ext uri="{FF2B5EF4-FFF2-40B4-BE49-F238E27FC236}">
                <a16:creationId xmlns:a16="http://schemas.microsoft.com/office/drawing/2014/main" id="{864C63A2-248C-492D-81F0-2BD3816F91DA}"/>
              </a:ext>
            </a:extLst>
          </p:cNvPr>
          <p:cNvSpPr txBox="1"/>
          <p:nvPr/>
        </p:nvSpPr>
        <p:spPr>
          <a:xfrm>
            <a:off x="706582" y="5697384"/>
            <a:ext cx="7660178" cy="461665"/>
          </a:xfrm>
          <a:prstGeom prst="rect">
            <a:avLst/>
          </a:prstGeom>
          <a:noFill/>
        </p:spPr>
        <p:txBody>
          <a:bodyPr wrap="square" rtlCol="0">
            <a:spAutoFit/>
          </a:bodyPr>
          <a:lstStyle/>
          <a:p>
            <a:pPr algn="ctr"/>
            <a:r>
              <a:rPr kumimoji="1" lang="ja-JP" altLang="en-US" sz="2400" dirty="0"/>
              <a:t>いずれもベースラインを超えた</a:t>
            </a:r>
          </a:p>
        </p:txBody>
      </p:sp>
    </p:spTree>
    <p:extLst>
      <p:ext uri="{BB962C8B-B14F-4D97-AF65-F5344CB8AC3E}">
        <p14:creationId xmlns:p14="http://schemas.microsoft.com/office/powerpoint/2010/main" val="215655413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E8B7F2C8-3D59-4901-82C5-DF2224C147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93278" y="1566996"/>
            <a:ext cx="5886786" cy="3931738"/>
          </a:xfrm>
          <a:prstGeom prst="rect">
            <a:avLst/>
          </a:prstGeom>
        </p:spPr>
      </p:pic>
      <p:sp>
        <p:nvSpPr>
          <p:cNvPr id="2" name="タイトル 1">
            <a:extLst>
              <a:ext uri="{FF2B5EF4-FFF2-40B4-BE49-F238E27FC236}">
                <a16:creationId xmlns:a16="http://schemas.microsoft.com/office/drawing/2014/main" id="{B0CB1B23-1920-4DDB-9A1C-3F1A762E64E8}"/>
              </a:ext>
            </a:extLst>
          </p:cNvPr>
          <p:cNvSpPr>
            <a:spLocks noGrp="1"/>
          </p:cNvSpPr>
          <p:nvPr>
            <p:ph type="title"/>
          </p:nvPr>
        </p:nvSpPr>
        <p:spPr/>
        <p:txBody>
          <a:bodyPr>
            <a:normAutofit/>
          </a:bodyPr>
          <a:lstStyle/>
          <a:p>
            <a:r>
              <a:rPr lang="ja-JP" altLang="en-US" dirty="0"/>
              <a:t>実験結果：</a:t>
            </a:r>
            <a:endParaRPr kumimoji="1" lang="ja-JP" altLang="en-US" dirty="0"/>
          </a:p>
        </p:txBody>
      </p:sp>
      <p:sp>
        <p:nvSpPr>
          <p:cNvPr id="4" name="スライド番号プレースホルダー 3">
            <a:extLst>
              <a:ext uri="{FF2B5EF4-FFF2-40B4-BE49-F238E27FC236}">
                <a16:creationId xmlns:a16="http://schemas.microsoft.com/office/drawing/2014/main" id="{B9A91340-4E45-43DE-BC2D-FB98CE1BD47A}"/>
              </a:ext>
            </a:extLst>
          </p:cNvPr>
          <p:cNvSpPr>
            <a:spLocks noGrp="1"/>
          </p:cNvSpPr>
          <p:nvPr>
            <p:ph type="sldNum" sz="quarter" idx="12"/>
          </p:nvPr>
        </p:nvSpPr>
        <p:spPr/>
        <p:txBody>
          <a:bodyPr/>
          <a:lstStyle/>
          <a:p>
            <a:fld id="{304739FC-810C-4CDC-B60F-21F1951FBC64}" type="slidenum">
              <a:rPr kumimoji="1" lang="ja-JP" altLang="en-US" smtClean="0"/>
              <a:t>46</a:t>
            </a:fld>
            <a:endParaRPr kumimoji="1" lang="ja-JP" altLang="en-US"/>
          </a:p>
        </p:txBody>
      </p:sp>
      <p:sp>
        <p:nvSpPr>
          <p:cNvPr id="9" name="テキスト ボックス 8">
            <a:extLst>
              <a:ext uri="{FF2B5EF4-FFF2-40B4-BE49-F238E27FC236}">
                <a16:creationId xmlns:a16="http://schemas.microsoft.com/office/drawing/2014/main" id="{19793A5A-44C6-426C-BDAD-19B4F581D00C}"/>
              </a:ext>
            </a:extLst>
          </p:cNvPr>
          <p:cNvSpPr txBox="1"/>
          <p:nvPr/>
        </p:nvSpPr>
        <p:spPr>
          <a:xfrm>
            <a:off x="706582" y="5697384"/>
            <a:ext cx="7660178" cy="461665"/>
          </a:xfrm>
          <a:prstGeom prst="rect">
            <a:avLst/>
          </a:prstGeom>
          <a:noFill/>
        </p:spPr>
        <p:txBody>
          <a:bodyPr wrap="square" rtlCol="0">
            <a:spAutoFit/>
          </a:bodyPr>
          <a:lstStyle/>
          <a:p>
            <a:pPr algn="ctr"/>
            <a:r>
              <a:rPr kumimoji="1" lang="ja-JP" altLang="en-US" sz="2400" dirty="0"/>
              <a:t>図 アーキテクチャ評価時のネットワーク性能</a:t>
            </a:r>
          </a:p>
        </p:txBody>
      </p:sp>
    </p:spTree>
    <p:extLst>
      <p:ext uri="{BB962C8B-B14F-4D97-AF65-F5344CB8AC3E}">
        <p14:creationId xmlns:p14="http://schemas.microsoft.com/office/powerpoint/2010/main" val="353400552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タイトル 13">
            <a:extLst>
              <a:ext uri="{FF2B5EF4-FFF2-40B4-BE49-F238E27FC236}">
                <a16:creationId xmlns:a16="http://schemas.microsoft.com/office/drawing/2014/main" id="{9D715AAB-F87D-42FC-87B2-644412D6975F}"/>
              </a:ext>
            </a:extLst>
          </p:cNvPr>
          <p:cNvSpPr>
            <a:spLocks noGrp="1"/>
          </p:cNvSpPr>
          <p:nvPr>
            <p:ph type="title"/>
          </p:nvPr>
        </p:nvSpPr>
        <p:spPr>
          <a:xfrm>
            <a:off x="822960" y="286604"/>
            <a:ext cx="7543800" cy="990653"/>
          </a:xfrm>
        </p:spPr>
        <p:txBody>
          <a:bodyPr/>
          <a:lstStyle/>
          <a:p>
            <a:r>
              <a:rPr lang="ja-JP" altLang="en-US" dirty="0"/>
              <a:t>ネットワークの比較</a:t>
            </a:r>
            <a:endParaRPr kumimoji="1" lang="ja-JP" altLang="en-US" dirty="0"/>
          </a:p>
        </p:txBody>
      </p:sp>
      <p:sp>
        <p:nvSpPr>
          <p:cNvPr id="15" name="テキスト プレースホルダー 14">
            <a:extLst>
              <a:ext uri="{FF2B5EF4-FFF2-40B4-BE49-F238E27FC236}">
                <a16:creationId xmlns:a16="http://schemas.microsoft.com/office/drawing/2014/main" id="{4A39F66B-835C-48A6-B7B0-3BBE9D0F8991}"/>
              </a:ext>
            </a:extLst>
          </p:cNvPr>
          <p:cNvSpPr>
            <a:spLocks noGrp="1"/>
          </p:cNvSpPr>
          <p:nvPr>
            <p:ph type="body" idx="1"/>
          </p:nvPr>
        </p:nvSpPr>
        <p:spPr>
          <a:xfrm>
            <a:off x="822960" y="1591682"/>
            <a:ext cx="3703320" cy="716090"/>
          </a:xfrm>
        </p:spPr>
        <p:txBody>
          <a:bodyPr>
            <a:normAutofit fontScale="85000" lnSpcReduction="10000"/>
          </a:bodyPr>
          <a:lstStyle/>
          <a:p>
            <a:pPr lvl="0" algn="ctr">
              <a:lnSpc>
                <a:spcPct val="100000"/>
              </a:lnSpc>
              <a:spcBef>
                <a:spcPts val="0"/>
              </a:spcBef>
              <a:spcAft>
                <a:spcPts val="0"/>
              </a:spcAft>
              <a:buClrTx/>
              <a:buSzTx/>
            </a:pPr>
            <a:r>
              <a:rPr lang="ja-JP" altLang="en-US" cap="none" dirty="0">
                <a:solidFill>
                  <a:srgbClr val="000000"/>
                </a:solidFill>
                <a:latin typeface="Century Gothic" panose="020F0302020204030204"/>
              </a:rPr>
              <a:t>ベースライン</a:t>
            </a:r>
            <a:endParaRPr lang="en-US" altLang="ja-JP" cap="none" dirty="0">
              <a:solidFill>
                <a:srgbClr val="000000"/>
              </a:solidFill>
              <a:latin typeface="Century Gothic" panose="020F0302020204030204"/>
            </a:endParaRPr>
          </a:p>
          <a:p>
            <a:pPr lvl="0" algn="ctr">
              <a:lnSpc>
                <a:spcPct val="100000"/>
              </a:lnSpc>
              <a:spcBef>
                <a:spcPts val="0"/>
              </a:spcBef>
              <a:spcAft>
                <a:spcPts val="0"/>
              </a:spcAft>
              <a:buClrTx/>
              <a:buSzTx/>
            </a:pPr>
            <a:r>
              <a:rPr lang="en-US" altLang="ja-JP" cap="none" dirty="0">
                <a:solidFill>
                  <a:srgbClr val="000000"/>
                </a:solidFill>
                <a:latin typeface="Century Gothic" panose="020F0302020204030204"/>
              </a:rPr>
              <a:t>93.65 %</a:t>
            </a:r>
            <a:endParaRPr lang="ja-JP" altLang="en-US" cap="none" dirty="0">
              <a:solidFill>
                <a:srgbClr val="000000"/>
              </a:solidFill>
              <a:latin typeface="Century Gothic" panose="020F0302020204030204"/>
            </a:endParaRPr>
          </a:p>
        </p:txBody>
      </p:sp>
      <p:pic>
        <p:nvPicPr>
          <p:cNvPr id="9" name="コンテンツ プレースホルダー 8">
            <a:extLst>
              <a:ext uri="{FF2B5EF4-FFF2-40B4-BE49-F238E27FC236}">
                <a16:creationId xmlns:a16="http://schemas.microsoft.com/office/drawing/2014/main" id="{FD53CFA2-3B73-4F59-A211-1DDA6ED206D6}"/>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1882513" y="2582863"/>
            <a:ext cx="1583262" cy="3286125"/>
          </a:xfrm>
        </p:spPr>
      </p:pic>
      <p:sp>
        <p:nvSpPr>
          <p:cNvPr id="16" name="テキスト プレースホルダー 15">
            <a:extLst>
              <a:ext uri="{FF2B5EF4-FFF2-40B4-BE49-F238E27FC236}">
                <a16:creationId xmlns:a16="http://schemas.microsoft.com/office/drawing/2014/main" id="{4E59B881-B024-4754-84CD-5BBC91E9DF22}"/>
              </a:ext>
            </a:extLst>
          </p:cNvPr>
          <p:cNvSpPr>
            <a:spLocks noGrp="1"/>
          </p:cNvSpPr>
          <p:nvPr>
            <p:ph type="body" sz="quarter" idx="3"/>
          </p:nvPr>
        </p:nvSpPr>
        <p:spPr>
          <a:xfrm>
            <a:off x="4663440" y="1591682"/>
            <a:ext cx="3703320" cy="716090"/>
          </a:xfrm>
        </p:spPr>
        <p:txBody>
          <a:bodyPr>
            <a:normAutofit fontScale="85000" lnSpcReduction="10000"/>
          </a:bodyPr>
          <a:lstStyle/>
          <a:p>
            <a:pPr lvl="0" algn="ctr">
              <a:lnSpc>
                <a:spcPct val="100000"/>
              </a:lnSpc>
              <a:spcBef>
                <a:spcPts val="0"/>
              </a:spcBef>
              <a:spcAft>
                <a:spcPts val="0"/>
              </a:spcAft>
              <a:buClrTx/>
              <a:buSzTx/>
            </a:pPr>
            <a:r>
              <a:rPr lang="ja-JP" altLang="en-US" cap="none" dirty="0">
                <a:solidFill>
                  <a:srgbClr val="000000"/>
                </a:solidFill>
                <a:latin typeface="Century Gothic" panose="020F0302020204030204"/>
              </a:rPr>
              <a:t>提案手法</a:t>
            </a:r>
            <a:r>
              <a:rPr lang="en-US" altLang="ja-JP" cap="none" dirty="0">
                <a:solidFill>
                  <a:srgbClr val="000000"/>
                </a:solidFill>
                <a:latin typeface="Century Gothic" panose="020F0302020204030204"/>
              </a:rPr>
              <a:t>1. DARTS + TDGA(</a:t>
            </a:r>
            <a:r>
              <a:rPr lang="ja-JP" altLang="en-US" cap="none" dirty="0">
                <a:solidFill>
                  <a:srgbClr val="000000"/>
                </a:solidFill>
                <a:latin typeface="Century Gothic" panose="020F0302020204030204"/>
              </a:rPr>
              <a:t>𝒘</a:t>
            </a:r>
            <a:r>
              <a:rPr lang="en-US" altLang="ja-JP" cap="none" dirty="0">
                <a:solidFill>
                  <a:srgbClr val="000000"/>
                </a:solidFill>
                <a:latin typeface="Century Gothic" panose="020F0302020204030204"/>
              </a:rPr>
              <a:t>, </a:t>
            </a:r>
            <a:r>
              <a:rPr lang="ja-JP" altLang="en-US" cap="none" dirty="0">
                <a:solidFill>
                  <a:srgbClr val="000000"/>
                </a:solidFill>
                <a:latin typeface="Century Gothic" panose="020F0302020204030204"/>
              </a:rPr>
              <a:t>𝜶</a:t>
            </a:r>
            <a:r>
              <a:rPr lang="en-US" altLang="ja-JP" cap="none" dirty="0">
                <a:solidFill>
                  <a:srgbClr val="000000"/>
                </a:solidFill>
                <a:latin typeface="Century Gothic" panose="020F0302020204030204"/>
              </a:rPr>
              <a:t>) </a:t>
            </a:r>
          </a:p>
          <a:p>
            <a:pPr lvl="0" algn="ctr">
              <a:lnSpc>
                <a:spcPct val="100000"/>
              </a:lnSpc>
              <a:spcBef>
                <a:spcPts val="0"/>
              </a:spcBef>
              <a:spcAft>
                <a:spcPts val="0"/>
              </a:spcAft>
              <a:buClrTx/>
              <a:buSzTx/>
            </a:pPr>
            <a:r>
              <a:rPr lang="en-US" altLang="ja-JP" cap="none" dirty="0">
                <a:solidFill>
                  <a:srgbClr val="000000"/>
                </a:solidFill>
                <a:latin typeface="Century Gothic" panose="020F0302020204030204"/>
              </a:rPr>
              <a:t>93.85 %</a:t>
            </a:r>
            <a:endParaRPr lang="ja-JP" altLang="en-US" cap="none" dirty="0">
              <a:solidFill>
                <a:srgbClr val="000000"/>
              </a:solidFill>
              <a:latin typeface="Century Gothic" panose="020F0302020204030204"/>
            </a:endParaRPr>
          </a:p>
        </p:txBody>
      </p:sp>
      <p:pic>
        <p:nvPicPr>
          <p:cNvPr id="19" name="コンテンツ プレースホルダー 18">
            <a:extLst>
              <a:ext uri="{FF2B5EF4-FFF2-40B4-BE49-F238E27FC236}">
                <a16:creationId xmlns:a16="http://schemas.microsoft.com/office/drawing/2014/main" id="{FD620BC2-4B74-4F26-8C70-49ABB08213BD}"/>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5735808" y="2608392"/>
            <a:ext cx="1558583" cy="3235066"/>
          </a:xfrm>
        </p:spPr>
      </p:pic>
      <p:sp>
        <p:nvSpPr>
          <p:cNvPr id="5" name="スライド番号プレースホルダー 4">
            <a:extLst>
              <a:ext uri="{FF2B5EF4-FFF2-40B4-BE49-F238E27FC236}">
                <a16:creationId xmlns:a16="http://schemas.microsoft.com/office/drawing/2014/main" id="{3A61632E-D235-4C10-8E4A-449B0CC40B59}"/>
              </a:ext>
            </a:extLst>
          </p:cNvPr>
          <p:cNvSpPr>
            <a:spLocks noGrp="1"/>
          </p:cNvSpPr>
          <p:nvPr>
            <p:ph type="sldNum" sz="quarter" idx="12"/>
          </p:nvPr>
        </p:nvSpPr>
        <p:spPr/>
        <p:txBody>
          <a:bodyPr/>
          <a:lstStyle/>
          <a:p>
            <a:fld id="{304739FC-810C-4CDC-B60F-21F1951FBC64}" type="slidenum">
              <a:rPr kumimoji="1" lang="ja-JP" altLang="en-US" smtClean="0"/>
              <a:t>47</a:t>
            </a:fld>
            <a:endParaRPr kumimoji="1" lang="ja-JP" altLang="en-US"/>
          </a:p>
        </p:txBody>
      </p:sp>
    </p:spTree>
    <p:extLst>
      <p:ext uri="{BB962C8B-B14F-4D97-AF65-F5344CB8AC3E}">
        <p14:creationId xmlns:p14="http://schemas.microsoft.com/office/powerpoint/2010/main" val="51659733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タイトル 13">
            <a:extLst>
              <a:ext uri="{FF2B5EF4-FFF2-40B4-BE49-F238E27FC236}">
                <a16:creationId xmlns:a16="http://schemas.microsoft.com/office/drawing/2014/main" id="{9D715AAB-F87D-42FC-87B2-644412D6975F}"/>
              </a:ext>
            </a:extLst>
          </p:cNvPr>
          <p:cNvSpPr>
            <a:spLocks noGrp="1"/>
          </p:cNvSpPr>
          <p:nvPr>
            <p:ph type="title"/>
          </p:nvPr>
        </p:nvSpPr>
        <p:spPr>
          <a:xfrm>
            <a:off x="822960" y="286604"/>
            <a:ext cx="7543800" cy="990653"/>
          </a:xfrm>
        </p:spPr>
        <p:txBody>
          <a:bodyPr/>
          <a:lstStyle/>
          <a:p>
            <a:r>
              <a:rPr lang="ja-JP" altLang="en-US" dirty="0"/>
              <a:t>ネットワークの比較</a:t>
            </a:r>
            <a:endParaRPr kumimoji="1" lang="ja-JP" altLang="en-US" dirty="0"/>
          </a:p>
        </p:txBody>
      </p:sp>
      <p:sp>
        <p:nvSpPr>
          <p:cNvPr id="15" name="テキスト プレースホルダー 14">
            <a:extLst>
              <a:ext uri="{FF2B5EF4-FFF2-40B4-BE49-F238E27FC236}">
                <a16:creationId xmlns:a16="http://schemas.microsoft.com/office/drawing/2014/main" id="{4A39F66B-835C-48A6-B7B0-3BBE9D0F8991}"/>
              </a:ext>
            </a:extLst>
          </p:cNvPr>
          <p:cNvSpPr>
            <a:spLocks noGrp="1"/>
          </p:cNvSpPr>
          <p:nvPr>
            <p:ph type="body" idx="1"/>
          </p:nvPr>
        </p:nvSpPr>
        <p:spPr>
          <a:xfrm>
            <a:off x="822960" y="1591682"/>
            <a:ext cx="3703320" cy="716090"/>
          </a:xfrm>
        </p:spPr>
        <p:txBody>
          <a:bodyPr>
            <a:normAutofit fontScale="85000" lnSpcReduction="10000"/>
          </a:bodyPr>
          <a:lstStyle/>
          <a:p>
            <a:pPr lvl="0" algn="ctr">
              <a:lnSpc>
                <a:spcPct val="100000"/>
              </a:lnSpc>
              <a:spcBef>
                <a:spcPts val="0"/>
              </a:spcBef>
              <a:spcAft>
                <a:spcPts val="0"/>
              </a:spcAft>
              <a:buClrTx/>
              <a:buSzTx/>
            </a:pPr>
            <a:r>
              <a:rPr lang="ja-JP" altLang="en-US" cap="none" dirty="0">
                <a:solidFill>
                  <a:srgbClr val="000000"/>
                </a:solidFill>
                <a:latin typeface="Century Gothic" panose="020F0302020204030204"/>
              </a:rPr>
              <a:t>ベースライン</a:t>
            </a:r>
            <a:endParaRPr lang="en-US" altLang="ja-JP" cap="none" dirty="0">
              <a:solidFill>
                <a:srgbClr val="000000"/>
              </a:solidFill>
              <a:latin typeface="Century Gothic" panose="020F0302020204030204"/>
            </a:endParaRPr>
          </a:p>
          <a:p>
            <a:pPr lvl="0" algn="ctr">
              <a:lnSpc>
                <a:spcPct val="100000"/>
              </a:lnSpc>
              <a:spcBef>
                <a:spcPts val="0"/>
              </a:spcBef>
              <a:spcAft>
                <a:spcPts val="0"/>
              </a:spcAft>
              <a:buClrTx/>
              <a:buSzTx/>
            </a:pPr>
            <a:r>
              <a:rPr lang="en-US" altLang="ja-JP" cap="none" dirty="0">
                <a:solidFill>
                  <a:srgbClr val="000000"/>
                </a:solidFill>
                <a:latin typeface="Century Gothic" panose="020F0302020204030204"/>
              </a:rPr>
              <a:t>93.65 %</a:t>
            </a:r>
            <a:endParaRPr lang="ja-JP" altLang="en-US" cap="none" dirty="0">
              <a:solidFill>
                <a:srgbClr val="000000"/>
              </a:solidFill>
              <a:latin typeface="Century Gothic" panose="020F0302020204030204"/>
            </a:endParaRPr>
          </a:p>
        </p:txBody>
      </p:sp>
      <p:pic>
        <p:nvPicPr>
          <p:cNvPr id="9" name="コンテンツ プレースホルダー 8">
            <a:extLst>
              <a:ext uri="{FF2B5EF4-FFF2-40B4-BE49-F238E27FC236}">
                <a16:creationId xmlns:a16="http://schemas.microsoft.com/office/drawing/2014/main" id="{FD53CFA2-3B73-4F59-A211-1DDA6ED206D6}"/>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1882513" y="2582863"/>
            <a:ext cx="1583262" cy="3286125"/>
          </a:xfrm>
        </p:spPr>
      </p:pic>
      <p:sp>
        <p:nvSpPr>
          <p:cNvPr id="16" name="テキスト プレースホルダー 15">
            <a:extLst>
              <a:ext uri="{FF2B5EF4-FFF2-40B4-BE49-F238E27FC236}">
                <a16:creationId xmlns:a16="http://schemas.microsoft.com/office/drawing/2014/main" id="{4E59B881-B024-4754-84CD-5BBC91E9DF22}"/>
              </a:ext>
            </a:extLst>
          </p:cNvPr>
          <p:cNvSpPr>
            <a:spLocks noGrp="1"/>
          </p:cNvSpPr>
          <p:nvPr>
            <p:ph type="body" sz="quarter" idx="3"/>
          </p:nvPr>
        </p:nvSpPr>
        <p:spPr>
          <a:xfrm>
            <a:off x="4663440" y="1591682"/>
            <a:ext cx="3703320" cy="716090"/>
          </a:xfrm>
        </p:spPr>
        <p:txBody>
          <a:bodyPr>
            <a:normAutofit fontScale="85000" lnSpcReduction="10000"/>
          </a:bodyPr>
          <a:lstStyle/>
          <a:p>
            <a:pPr lvl="0" algn="ctr">
              <a:lnSpc>
                <a:spcPct val="100000"/>
              </a:lnSpc>
              <a:spcBef>
                <a:spcPts val="0"/>
              </a:spcBef>
              <a:spcAft>
                <a:spcPts val="0"/>
              </a:spcAft>
              <a:buClrTx/>
              <a:buSzTx/>
            </a:pPr>
            <a:r>
              <a:rPr lang="ja-JP" altLang="en-US" cap="none" dirty="0">
                <a:solidFill>
                  <a:srgbClr val="000000"/>
                </a:solidFill>
                <a:latin typeface="Century Gothic" panose="020F0302020204030204"/>
              </a:rPr>
              <a:t>提案手法</a:t>
            </a:r>
            <a:r>
              <a:rPr lang="en-US" altLang="ja-JP" cap="none" dirty="0">
                <a:solidFill>
                  <a:srgbClr val="000000"/>
                </a:solidFill>
                <a:latin typeface="Century Gothic" panose="020F0302020204030204"/>
              </a:rPr>
              <a:t>2. DARTS + TDGA(</a:t>
            </a:r>
            <a:r>
              <a:rPr lang="ja-JP" altLang="en-US" cap="none" dirty="0">
                <a:solidFill>
                  <a:srgbClr val="000000"/>
                </a:solidFill>
                <a:latin typeface="Century Gothic" panose="020F0302020204030204"/>
              </a:rPr>
              <a:t>𝒘</a:t>
            </a:r>
            <a:r>
              <a:rPr lang="en-US" altLang="ja-JP" cap="none" dirty="0">
                <a:solidFill>
                  <a:srgbClr val="000000"/>
                </a:solidFill>
                <a:latin typeface="Century Gothic" panose="020F0302020204030204"/>
              </a:rPr>
              <a:t>, </a:t>
            </a:r>
            <a:r>
              <a:rPr lang="ja-JP" altLang="en-US" cap="none" dirty="0">
                <a:solidFill>
                  <a:srgbClr val="000000"/>
                </a:solidFill>
                <a:latin typeface="Century Gothic" panose="020F0302020204030204"/>
              </a:rPr>
              <a:t>𝜶</a:t>
            </a:r>
            <a:r>
              <a:rPr lang="en-US" altLang="ja-JP" cap="none" dirty="0">
                <a:solidFill>
                  <a:srgbClr val="000000"/>
                </a:solidFill>
                <a:latin typeface="Century Gothic" panose="020F0302020204030204"/>
              </a:rPr>
              <a:t>) </a:t>
            </a:r>
          </a:p>
          <a:p>
            <a:pPr lvl="0" algn="ctr">
              <a:lnSpc>
                <a:spcPct val="100000"/>
              </a:lnSpc>
              <a:spcBef>
                <a:spcPts val="0"/>
              </a:spcBef>
              <a:spcAft>
                <a:spcPts val="0"/>
              </a:spcAft>
              <a:buClrTx/>
              <a:buSzTx/>
            </a:pPr>
            <a:r>
              <a:rPr lang="en-US" altLang="ja-JP" cap="none" dirty="0">
                <a:solidFill>
                  <a:srgbClr val="000000"/>
                </a:solidFill>
                <a:latin typeface="Century Gothic" panose="020F0302020204030204"/>
              </a:rPr>
              <a:t>93.85 %</a:t>
            </a:r>
            <a:endParaRPr lang="ja-JP" altLang="en-US" cap="none" dirty="0">
              <a:solidFill>
                <a:srgbClr val="000000"/>
              </a:solidFill>
              <a:latin typeface="Century Gothic" panose="020F0302020204030204"/>
            </a:endParaRPr>
          </a:p>
        </p:txBody>
      </p:sp>
      <p:pic>
        <p:nvPicPr>
          <p:cNvPr id="19" name="コンテンツ プレースホルダー 18">
            <a:extLst>
              <a:ext uri="{FF2B5EF4-FFF2-40B4-BE49-F238E27FC236}">
                <a16:creationId xmlns:a16="http://schemas.microsoft.com/office/drawing/2014/main" id="{FD620BC2-4B74-4F26-8C70-49ABB08213BD}"/>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5735808" y="2584160"/>
            <a:ext cx="1558583" cy="3283531"/>
          </a:xfrm>
        </p:spPr>
      </p:pic>
      <p:sp>
        <p:nvSpPr>
          <p:cNvPr id="5" name="スライド番号プレースホルダー 4">
            <a:extLst>
              <a:ext uri="{FF2B5EF4-FFF2-40B4-BE49-F238E27FC236}">
                <a16:creationId xmlns:a16="http://schemas.microsoft.com/office/drawing/2014/main" id="{3A61632E-D235-4C10-8E4A-449B0CC40B59}"/>
              </a:ext>
            </a:extLst>
          </p:cNvPr>
          <p:cNvSpPr>
            <a:spLocks noGrp="1"/>
          </p:cNvSpPr>
          <p:nvPr>
            <p:ph type="sldNum" sz="quarter" idx="12"/>
          </p:nvPr>
        </p:nvSpPr>
        <p:spPr/>
        <p:txBody>
          <a:bodyPr/>
          <a:lstStyle/>
          <a:p>
            <a:fld id="{304739FC-810C-4CDC-B60F-21F1951FBC64}" type="slidenum">
              <a:rPr kumimoji="1" lang="ja-JP" altLang="en-US" smtClean="0"/>
              <a:t>48</a:t>
            </a:fld>
            <a:endParaRPr kumimoji="1" lang="ja-JP" altLang="en-US"/>
          </a:p>
        </p:txBody>
      </p:sp>
    </p:spTree>
    <p:extLst>
      <p:ext uri="{BB962C8B-B14F-4D97-AF65-F5344CB8AC3E}">
        <p14:creationId xmlns:p14="http://schemas.microsoft.com/office/powerpoint/2010/main" val="375007195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タイトル 13">
            <a:extLst>
              <a:ext uri="{FF2B5EF4-FFF2-40B4-BE49-F238E27FC236}">
                <a16:creationId xmlns:a16="http://schemas.microsoft.com/office/drawing/2014/main" id="{9D715AAB-F87D-42FC-87B2-644412D6975F}"/>
              </a:ext>
            </a:extLst>
          </p:cNvPr>
          <p:cNvSpPr>
            <a:spLocks noGrp="1"/>
          </p:cNvSpPr>
          <p:nvPr>
            <p:ph type="title"/>
          </p:nvPr>
        </p:nvSpPr>
        <p:spPr>
          <a:xfrm>
            <a:off x="822960" y="286604"/>
            <a:ext cx="7543800" cy="990653"/>
          </a:xfrm>
        </p:spPr>
        <p:txBody>
          <a:bodyPr/>
          <a:lstStyle/>
          <a:p>
            <a:r>
              <a:rPr lang="ja-JP" altLang="en-US" dirty="0"/>
              <a:t>ネットワークの比較</a:t>
            </a:r>
            <a:endParaRPr kumimoji="1" lang="ja-JP" altLang="en-US" dirty="0"/>
          </a:p>
        </p:txBody>
      </p:sp>
      <p:sp>
        <p:nvSpPr>
          <p:cNvPr id="15" name="テキスト プレースホルダー 14">
            <a:extLst>
              <a:ext uri="{FF2B5EF4-FFF2-40B4-BE49-F238E27FC236}">
                <a16:creationId xmlns:a16="http://schemas.microsoft.com/office/drawing/2014/main" id="{4A39F66B-835C-48A6-B7B0-3BBE9D0F8991}"/>
              </a:ext>
            </a:extLst>
          </p:cNvPr>
          <p:cNvSpPr>
            <a:spLocks noGrp="1"/>
          </p:cNvSpPr>
          <p:nvPr>
            <p:ph type="body" idx="1"/>
          </p:nvPr>
        </p:nvSpPr>
        <p:spPr>
          <a:xfrm>
            <a:off x="822960" y="1591682"/>
            <a:ext cx="3703320" cy="716090"/>
          </a:xfrm>
        </p:spPr>
        <p:txBody>
          <a:bodyPr>
            <a:normAutofit fontScale="85000" lnSpcReduction="10000"/>
          </a:bodyPr>
          <a:lstStyle/>
          <a:p>
            <a:pPr lvl="0" algn="ctr">
              <a:lnSpc>
                <a:spcPct val="100000"/>
              </a:lnSpc>
              <a:spcBef>
                <a:spcPts val="0"/>
              </a:spcBef>
              <a:spcAft>
                <a:spcPts val="0"/>
              </a:spcAft>
              <a:buClrTx/>
              <a:buSzTx/>
            </a:pPr>
            <a:r>
              <a:rPr lang="ja-JP" altLang="en-US" cap="none" dirty="0">
                <a:solidFill>
                  <a:srgbClr val="000000"/>
                </a:solidFill>
                <a:latin typeface="Century Gothic" panose="020F0302020204030204"/>
              </a:rPr>
              <a:t>ベースライン</a:t>
            </a:r>
            <a:endParaRPr lang="en-US" altLang="ja-JP" cap="none" dirty="0">
              <a:solidFill>
                <a:srgbClr val="000000"/>
              </a:solidFill>
              <a:latin typeface="Century Gothic" panose="020F0302020204030204"/>
            </a:endParaRPr>
          </a:p>
          <a:p>
            <a:pPr lvl="0" algn="ctr">
              <a:lnSpc>
                <a:spcPct val="100000"/>
              </a:lnSpc>
              <a:spcBef>
                <a:spcPts val="0"/>
              </a:spcBef>
              <a:spcAft>
                <a:spcPts val="0"/>
              </a:spcAft>
              <a:buClrTx/>
              <a:buSzTx/>
            </a:pPr>
            <a:r>
              <a:rPr lang="en-US" altLang="ja-JP" cap="none" dirty="0">
                <a:solidFill>
                  <a:srgbClr val="000000"/>
                </a:solidFill>
                <a:latin typeface="Century Gothic" panose="020F0302020204030204"/>
              </a:rPr>
              <a:t>93.65 %</a:t>
            </a:r>
            <a:endParaRPr lang="ja-JP" altLang="en-US" cap="none" dirty="0">
              <a:solidFill>
                <a:srgbClr val="000000"/>
              </a:solidFill>
              <a:latin typeface="Century Gothic" panose="020F0302020204030204"/>
            </a:endParaRPr>
          </a:p>
        </p:txBody>
      </p:sp>
      <p:pic>
        <p:nvPicPr>
          <p:cNvPr id="9" name="コンテンツ プレースホルダー 8">
            <a:extLst>
              <a:ext uri="{FF2B5EF4-FFF2-40B4-BE49-F238E27FC236}">
                <a16:creationId xmlns:a16="http://schemas.microsoft.com/office/drawing/2014/main" id="{FD53CFA2-3B73-4F59-A211-1DDA6ED206D6}"/>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1882513" y="2582863"/>
            <a:ext cx="1583262" cy="3286125"/>
          </a:xfrm>
        </p:spPr>
      </p:pic>
      <p:sp>
        <p:nvSpPr>
          <p:cNvPr id="16" name="テキスト プレースホルダー 15">
            <a:extLst>
              <a:ext uri="{FF2B5EF4-FFF2-40B4-BE49-F238E27FC236}">
                <a16:creationId xmlns:a16="http://schemas.microsoft.com/office/drawing/2014/main" id="{4E59B881-B024-4754-84CD-5BBC91E9DF22}"/>
              </a:ext>
            </a:extLst>
          </p:cNvPr>
          <p:cNvSpPr>
            <a:spLocks noGrp="1"/>
          </p:cNvSpPr>
          <p:nvPr>
            <p:ph type="body" sz="quarter" idx="3"/>
          </p:nvPr>
        </p:nvSpPr>
        <p:spPr>
          <a:xfrm>
            <a:off x="4663440" y="1591682"/>
            <a:ext cx="3703320" cy="716090"/>
          </a:xfrm>
        </p:spPr>
        <p:txBody>
          <a:bodyPr>
            <a:normAutofit fontScale="85000" lnSpcReduction="10000"/>
          </a:bodyPr>
          <a:lstStyle/>
          <a:p>
            <a:pPr lvl="0" algn="ctr">
              <a:lnSpc>
                <a:spcPct val="100000"/>
              </a:lnSpc>
              <a:spcBef>
                <a:spcPts val="0"/>
              </a:spcBef>
              <a:spcAft>
                <a:spcPts val="0"/>
              </a:spcAft>
              <a:buClrTx/>
              <a:buSzTx/>
            </a:pPr>
            <a:r>
              <a:rPr lang="ja-JP" altLang="en-US" cap="none" dirty="0">
                <a:solidFill>
                  <a:srgbClr val="000000"/>
                </a:solidFill>
                <a:latin typeface="Century Gothic" panose="020F0302020204030204"/>
              </a:rPr>
              <a:t>提案手法</a:t>
            </a:r>
            <a:r>
              <a:rPr lang="en-US" altLang="ja-JP" cap="none" dirty="0">
                <a:solidFill>
                  <a:srgbClr val="000000"/>
                </a:solidFill>
                <a:latin typeface="Century Gothic" panose="020F0302020204030204"/>
              </a:rPr>
              <a:t>3. DARTS + TDGA(</a:t>
            </a:r>
            <a:r>
              <a:rPr lang="ja-JP" altLang="en-US" cap="none" dirty="0">
                <a:solidFill>
                  <a:srgbClr val="000000"/>
                </a:solidFill>
                <a:latin typeface="Century Gothic" panose="020F0302020204030204"/>
              </a:rPr>
              <a:t>𝒘</a:t>
            </a:r>
            <a:r>
              <a:rPr lang="en-US" altLang="ja-JP" cap="none" dirty="0">
                <a:solidFill>
                  <a:srgbClr val="000000"/>
                </a:solidFill>
                <a:latin typeface="Century Gothic" panose="020F0302020204030204"/>
              </a:rPr>
              <a:t>, </a:t>
            </a:r>
            <a:r>
              <a:rPr lang="ja-JP" altLang="en-US" cap="none" dirty="0">
                <a:solidFill>
                  <a:srgbClr val="000000"/>
                </a:solidFill>
                <a:latin typeface="Century Gothic" panose="020F0302020204030204"/>
              </a:rPr>
              <a:t>𝜶</a:t>
            </a:r>
            <a:r>
              <a:rPr lang="en-US" altLang="ja-JP" cap="none" dirty="0">
                <a:solidFill>
                  <a:srgbClr val="000000"/>
                </a:solidFill>
                <a:latin typeface="Century Gothic" panose="020F0302020204030204"/>
              </a:rPr>
              <a:t>) </a:t>
            </a:r>
          </a:p>
          <a:p>
            <a:pPr lvl="0" algn="ctr">
              <a:lnSpc>
                <a:spcPct val="100000"/>
              </a:lnSpc>
              <a:spcBef>
                <a:spcPts val="0"/>
              </a:spcBef>
              <a:spcAft>
                <a:spcPts val="0"/>
              </a:spcAft>
              <a:buClrTx/>
              <a:buSzTx/>
            </a:pPr>
            <a:r>
              <a:rPr lang="en-US" altLang="ja-JP" cap="none" dirty="0">
                <a:solidFill>
                  <a:srgbClr val="000000"/>
                </a:solidFill>
                <a:latin typeface="Century Gothic" panose="020F0302020204030204"/>
              </a:rPr>
              <a:t>93.85 %</a:t>
            </a:r>
            <a:endParaRPr lang="ja-JP" altLang="en-US" cap="none" dirty="0">
              <a:solidFill>
                <a:srgbClr val="000000"/>
              </a:solidFill>
              <a:latin typeface="Century Gothic" panose="020F0302020204030204"/>
            </a:endParaRPr>
          </a:p>
        </p:txBody>
      </p:sp>
      <p:pic>
        <p:nvPicPr>
          <p:cNvPr id="19" name="コンテンツ プレースホルダー 18">
            <a:extLst>
              <a:ext uri="{FF2B5EF4-FFF2-40B4-BE49-F238E27FC236}">
                <a16:creationId xmlns:a16="http://schemas.microsoft.com/office/drawing/2014/main" id="{FD620BC2-4B74-4F26-8C70-49ABB08213BD}"/>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5767914" y="2584160"/>
            <a:ext cx="1494371" cy="3283531"/>
          </a:xfrm>
        </p:spPr>
      </p:pic>
      <p:sp>
        <p:nvSpPr>
          <p:cNvPr id="5" name="スライド番号プレースホルダー 4">
            <a:extLst>
              <a:ext uri="{FF2B5EF4-FFF2-40B4-BE49-F238E27FC236}">
                <a16:creationId xmlns:a16="http://schemas.microsoft.com/office/drawing/2014/main" id="{3A61632E-D235-4C10-8E4A-449B0CC40B59}"/>
              </a:ext>
            </a:extLst>
          </p:cNvPr>
          <p:cNvSpPr>
            <a:spLocks noGrp="1"/>
          </p:cNvSpPr>
          <p:nvPr>
            <p:ph type="sldNum" sz="quarter" idx="12"/>
          </p:nvPr>
        </p:nvSpPr>
        <p:spPr/>
        <p:txBody>
          <a:bodyPr/>
          <a:lstStyle/>
          <a:p>
            <a:fld id="{304739FC-810C-4CDC-B60F-21F1951FBC64}" type="slidenum">
              <a:rPr kumimoji="1" lang="ja-JP" altLang="en-US" smtClean="0"/>
              <a:t>49</a:t>
            </a:fld>
            <a:endParaRPr kumimoji="1" lang="ja-JP" altLang="en-US"/>
          </a:p>
        </p:txBody>
      </p:sp>
    </p:spTree>
    <p:extLst>
      <p:ext uri="{BB962C8B-B14F-4D97-AF65-F5344CB8AC3E}">
        <p14:creationId xmlns:p14="http://schemas.microsoft.com/office/powerpoint/2010/main" val="33053097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DC54766-522D-4A36-9F3D-27B28C68CF96}"/>
              </a:ext>
            </a:extLst>
          </p:cNvPr>
          <p:cNvSpPr>
            <a:spLocks noGrp="1"/>
          </p:cNvSpPr>
          <p:nvPr>
            <p:ph type="title"/>
          </p:nvPr>
        </p:nvSpPr>
        <p:spPr/>
        <p:txBody>
          <a:bodyPr>
            <a:normAutofit/>
          </a:bodyPr>
          <a:lstStyle/>
          <a:p>
            <a:r>
              <a:rPr kumimoji="1" lang="ja-JP" altLang="en-US" dirty="0"/>
              <a:t>アーキテクチャ設計の難しさ</a:t>
            </a:r>
          </a:p>
        </p:txBody>
      </p:sp>
      <p:sp>
        <p:nvSpPr>
          <p:cNvPr id="4" name="スライド番号プレースホルダー 3">
            <a:extLst>
              <a:ext uri="{FF2B5EF4-FFF2-40B4-BE49-F238E27FC236}">
                <a16:creationId xmlns:a16="http://schemas.microsoft.com/office/drawing/2014/main" id="{E584AA1A-0C06-4BBA-B90E-C4C5D7199DB9}"/>
              </a:ext>
            </a:extLst>
          </p:cNvPr>
          <p:cNvSpPr>
            <a:spLocks noGrp="1"/>
          </p:cNvSpPr>
          <p:nvPr>
            <p:ph type="sldNum" sz="quarter" idx="12"/>
          </p:nvPr>
        </p:nvSpPr>
        <p:spPr/>
        <p:txBody>
          <a:bodyPr/>
          <a:lstStyle/>
          <a:p>
            <a:fld id="{304739FC-810C-4CDC-B60F-21F1951FBC64}" type="slidenum">
              <a:rPr kumimoji="1" lang="ja-JP" altLang="en-US" smtClean="0"/>
              <a:t>5</a:t>
            </a:fld>
            <a:endParaRPr kumimoji="1" lang="ja-JP" altLang="en-US"/>
          </a:p>
        </p:txBody>
      </p:sp>
      <p:sp>
        <p:nvSpPr>
          <p:cNvPr id="5" name="正方形/長方形 4">
            <a:extLst>
              <a:ext uri="{FF2B5EF4-FFF2-40B4-BE49-F238E27FC236}">
                <a16:creationId xmlns:a16="http://schemas.microsoft.com/office/drawing/2014/main" id="{F9476C83-44DD-4C44-9E36-472E15ABE586}"/>
              </a:ext>
            </a:extLst>
          </p:cNvPr>
          <p:cNvSpPr/>
          <p:nvPr/>
        </p:nvSpPr>
        <p:spPr>
          <a:xfrm>
            <a:off x="941727" y="3724556"/>
            <a:ext cx="2492990" cy="620767"/>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wrap="none" anchor="b">
            <a:normAutofit/>
          </a:bodyPr>
          <a:lstStyle/>
          <a:p>
            <a:pPr algn="ctr"/>
            <a:r>
              <a:rPr kumimoji="1" lang="ja-JP" altLang="en-US" sz="2800" dirty="0"/>
              <a:t>モデルの設計</a:t>
            </a:r>
            <a:endParaRPr lang="ja-JP" altLang="en-US" sz="2800" dirty="0"/>
          </a:p>
        </p:txBody>
      </p:sp>
      <p:pic>
        <p:nvPicPr>
          <p:cNvPr id="3074" name="Picture 2" descr="若い大工のイラスト">
            <a:extLst>
              <a:ext uri="{FF2B5EF4-FFF2-40B4-BE49-F238E27FC236}">
                <a16:creationId xmlns:a16="http://schemas.microsoft.com/office/drawing/2014/main" id="{4FE1C6A3-41D5-4033-995E-933D28C736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51363" y="2168881"/>
            <a:ext cx="1227606" cy="1391493"/>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ふき取り検査のイラスト">
            <a:extLst>
              <a:ext uri="{FF2B5EF4-FFF2-40B4-BE49-F238E27FC236}">
                <a16:creationId xmlns:a16="http://schemas.microsoft.com/office/drawing/2014/main" id="{D398D5F1-A0CB-40EE-9AD5-C53D489094D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84898" y="1917175"/>
            <a:ext cx="1443249" cy="1654154"/>
          </a:xfrm>
          <a:prstGeom prst="rect">
            <a:avLst/>
          </a:prstGeom>
          <a:noFill/>
          <a:extLst>
            <a:ext uri="{909E8E84-426E-40DD-AFC4-6F175D3DCCD1}">
              <a14:hiddenFill xmlns:a14="http://schemas.microsoft.com/office/drawing/2010/main">
                <a:solidFill>
                  <a:srgbClr val="FFFFFF"/>
                </a:solidFill>
              </a14:hiddenFill>
            </a:ext>
          </a:extLst>
        </p:spPr>
      </p:pic>
      <p:sp>
        <p:nvSpPr>
          <p:cNvPr id="8" name="正方形/長方形 7">
            <a:extLst>
              <a:ext uri="{FF2B5EF4-FFF2-40B4-BE49-F238E27FC236}">
                <a16:creationId xmlns:a16="http://schemas.microsoft.com/office/drawing/2014/main" id="{B037D337-96C1-4786-9FE5-752F95D2CD04}"/>
              </a:ext>
            </a:extLst>
          </p:cNvPr>
          <p:cNvSpPr/>
          <p:nvPr/>
        </p:nvSpPr>
        <p:spPr>
          <a:xfrm>
            <a:off x="5681981" y="3724556"/>
            <a:ext cx="2139246" cy="616966"/>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wrap="none" anchor="b">
            <a:normAutofit/>
          </a:bodyPr>
          <a:lstStyle/>
          <a:p>
            <a:pPr algn="ctr"/>
            <a:r>
              <a:rPr lang="ja-JP" altLang="en-US" sz="2800" dirty="0"/>
              <a:t>性能の測定</a:t>
            </a:r>
          </a:p>
        </p:txBody>
      </p:sp>
      <p:sp>
        <p:nvSpPr>
          <p:cNvPr id="6" name="矢印: ストライプ 5">
            <a:extLst>
              <a:ext uri="{FF2B5EF4-FFF2-40B4-BE49-F238E27FC236}">
                <a16:creationId xmlns:a16="http://schemas.microsoft.com/office/drawing/2014/main" id="{DB0368A3-D52E-4D8B-AE27-417C4094B8EA}"/>
              </a:ext>
            </a:extLst>
          </p:cNvPr>
          <p:cNvSpPr/>
          <p:nvPr/>
        </p:nvSpPr>
        <p:spPr>
          <a:xfrm>
            <a:off x="4062439" y="3249990"/>
            <a:ext cx="1096211" cy="620767"/>
          </a:xfrm>
          <a:prstGeom prst="stripedRightArrow">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F1E0657F-7749-43CE-8D80-2FB566B1B4D0}"/>
              </a:ext>
            </a:extLst>
          </p:cNvPr>
          <p:cNvSpPr/>
          <p:nvPr/>
        </p:nvSpPr>
        <p:spPr>
          <a:xfrm>
            <a:off x="3710225" y="2664572"/>
            <a:ext cx="1723549" cy="400110"/>
          </a:xfrm>
          <a:prstGeom prst="rect">
            <a:avLst/>
          </a:prstGeom>
        </p:spPr>
        <p:txBody>
          <a:bodyPr wrap="none">
            <a:spAutoFit/>
          </a:bodyPr>
          <a:lstStyle/>
          <a:p>
            <a:r>
              <a:rPr lang="ja-JP" altLang="en-US" sz="2000" dirty="0"/>
              <a:t>長い学習時間</a:t>
            </a:r>
            <a:endParaRPr lang="en-US" altLang="ja-JP" sz="2000" dirty="0"/>
          </a:p>
        </p:txBody>
      </p:sp>
      <p:sp>
        <p:nvSpPr>
          <p:cNvPr id="12" name="コンテンツ プレースホルダー 2">
            <a:extLst>
              <a:ext uri="{FF2B5EF4-FFF2-40B4-BE49-F238E27FC236}">
                <a16:creationId xmlns:a16="http://schemas.microsoft.com/office/drawing/2014/main" id="{06B507E2-203E-43A0-9D6D-F7CE120F01D4}"/>
              </a:ext>
            </a:extLst>
          </p:cNvPr>
          <p:cNvSpPr>
            <a:spLocks noGrp="1"/>
          </p:cNvSpPr>
          <p:nvPr>
            <p:ph idx="1"/>
          </p:nvPr>
        </p:nvSpPr>
        <p:spPr>
          <a:xfrm>
            <a:off x="822959" y="4891596"/>
            <a:ext cx="7543801" cy="1301378"/>
          </a:xfrm>
        </p:spPr>
        <p:txBody>
          <a:bodyPr/>
          <a:lstStyle/>
          <a:p>
            <a:pPr lvl="1"/>
            <a:r>
              <a:rPr lang="ja-JP" altLang="en-US" dirty="0"/>
              <a:t>人による作業</a:t>
            </a:r>
          </a:p>
          <a:p>
            <a:pPr lvl="1"/>
            <a:r>
              <a:rPr lang="ja-JP" altLang="en-US" dirty="0"/>
              <a:t>学習に時間がかかる</a:t>
            </a:r>
            <a:endParaRPr lang="en-US" altLang="ja-JP" dirty="0"/>
          </a:p>
        </p:txBody>
      </p:sp>
    </p:spTree>
    <p:extLst>
      <p:ext uri="{BB962C8B-B14F-4D97-AF65-F5344CB8AC3E}">
        <p14:creationId xmlns:p14="http://schemas.microsoft.com/office/powerpoint/2010/main" val="1229011820"/>
      </p:ext>
    </p:extLst>
  </p:cSld>
  <p:clrMapOvr>
    <a:masterClrMapping/>
  </p:clrMapOvr>
  <mc:AlternateContent xmlns:mc="http://schemas.openxmlformats.org/markup-compatibility/2006" xmlns:p14="http://schemas.microsoft.com/office/powerpoint/2010/main">
    <mc:Choice Requires="p14">
      <p:transition spd="slow" p14:dur="2000" advTm="9422"/>
    </mc:Choice>
    <mc:Fallback xmlns="">
      <p:transition spd="slow" advTm="9422"/>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C592EC2D-DF85-42CA-B5FF-097FDBADD682}"/>
              </a:ext>
            </a:extLst>
          </p:cNvPr>
          <p:cNvSpPr>
            <a:spLocks noGrp="1"/>
          </p:cNvSpPr>
          <p:nvPr>
            <p:ph type="title"/>
          </p:nvPr>
        </p:nvSpPr>
        <p:spPr/>
        <p:txBody>
          <a:bodyPr>
            <a:normAutofit/>
          </a:bodyPr>
          <a:lstStyle/>
          <a:p>
            <a:pPr algn="ctr"/>
            <a:r>
              <a:rPr kumimoji="1" lang="ja-JP" altLang="en-US" sz="4400" dirty="0"/>
              <a:t>考察</a:t>
            </a:r>
          </a:p>
        </p:txBody>
      </p:sp>
      <p:sp>
        <p:nvSpPr>
          <p:cNvPr id="6" name="テキスト プレースホルダー 5">
            <a:extLst>
              <a:ext uri="{FF2B5EF4-FFF2-40B4-BE49-F238E27FC236}">
                <a16:creationId xmlns:a16="http://schemas.microsoft.com/office/drawing/2014/main" id="{F5656F7B-A743-4EDB-9F4A-7028B0A4142A}"/>
              </a:ext>
            </a:extLst>
          </p:cNvPr>
          <p:cNvSpPr>
            <a:spLocks noGrp="1"/>
          </p:cNvSpPr>
          <p:nvPr>
            <p:ph type="body"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3CE74780-52EA-4380-8BEB-9C8CF8A742C3}"/>
              </a:ext>
            </a:extLst>
          </p:cNvPr>
          <p:cNvSpPr>
            <a:spLocks noGrp="1"/>
          </p:cNvSpPr>
          <p:nvPr>
            <p:ph type="sldNum" sz="quarter" idx="12"/>
          </p:nvPr>
        </p:nvSpPr>
        <p:spPr/>
        <p:txBody>
          <a:bodyPr/>
          <a:lstStyle/>
          <a:p>
            <a:fld id="{304739FC-810C-4CDC-B60F-21F1951FBC64}" type="slidenum">
              <a:rPr kumimoji="1" lang="ja-JP" altLang="en-US" smtClean="0"/>
              <a:t>50</a:t>
            </a:fld>
            <a:endParaRPr kumimoji="1" lang="ja-JP" altLang="en-US"/>
          </a:p>
        </p:txBody>
      </p:sp>
    </p:spTree>
    <p:extLst>
      <p:ext uri="{BB962C8B-B14F-4D97-AF65-F5344CB8AC3E}">
        <p14:creationId xmlns:p14="http://schemas.microsoft.com/office/powerpoint/2010/main" val="113666789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8F4029A-523D-4C31-938D-F0DDE1A3DCF0}"/>
              </a:ext>
            </a:extLst>
          </p:cNvPr>
          <p:cNvSpPr>
            <a:spLocks noGrp="1"/>
          </p:cNvSpPr>
          <p:nvPr>
            <p:ph type="title"/>
          </p:nvPr>
        </p:nvSpPr>
        <p:spPr/>
        <p:txBody>
          <a:bodyPr/>
          <a:lstStyle/>
          <a:p>
            <a:endParaRPr kumimoji="1" lang="ja-JP" altLang="en-US"/>
          </a:p>
        </p:txBody>
      </p:sp>
      <p:sp>
        <p:nvSpPr>
          <p:cNvPr id="3" name="テキスト プレースホルダー 2">
            <a:extLst>
              <a:ext uri="{FF2B5EF4-FFF2-40B4-BE49-F238E27FC236}">
                <a16:creationId xmlns:a16="http://schemas.microsoft.com/office/drawing/2014/main" id="{6C25E910-39CC-412D-9D83-5EA303839144}"/>
              </a:ext>
            </a:extLst>
          </p:cNvPr>
          <p:cNvSpPr>
            <a:spLocks noGrp="1"/>
          </p:cNvSpPr>
          <p:nvPr>
            <p:ph type="body"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3BFC31B4-72DB-4618-AFD6-3AD6525A2DA1}"/>
              </a:ext>
            </a:extLst>
          </p:cNvPr>
          <p:cNvSpPr>
            <a:spLocks noGrp="1"/>
          </p:cNvSpPr>
          <p:nvPr>
            <p:ph type="sldNum" sz="quarter" idx="12"/>
          </p:nvPr>
        </p:nvSpPr>
        <p:spPr/>
        <p:txBody>
          <a:bodyPr/>
          <a:lstStyle/>
          <a:p>
            <a:fld id="{304739FC-810C-4CDC-B60F-21F1951FBC64}" type="slidenum">
              <a:rPr kumimoji="1" lang="ja-JP" altLang="en-US" smtClean="0"/>
              <a:t>51</a:t>
            </a:fld>
            <a:endParaRPr kumimoji="1" lang="ja-JP" altLang="en-US"/>
          </a:p>
        </p:txBody>
      </p:sp>
    </p:spTree>
    <p:extLst>
      <p:ext uri="{BB962C8B-B14F-4D97-AF65-F5344CB8AC3E}">
        <p14:creationId xmlns:p14="http://schemas.microsoft.com/office/powerpoint/2010/main" val="252166223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9A71CDC-97C2-465F-8B9B-AE9D55104F50}"/>
              </a:ext>
            </a:extLst>
          </p:cNvPr>
          <p:cNvSpPr>
            <a:spLocks noGrp="1"/>
          </p:cNvSpPr>
          <p:nvPr>
            <p:ph type="title"/>
          </p:nvPr>
        </p:nvSpPr>
        <p:spPr/>
        <p:txBody>
          <a:bodyPr/>
          <a:lstStyle/>
          <a:p>
            <a:r>
              <a:rPr kumimoji="1" lang="ja-JP" altLang="en-US" dirty="0"/>
              <a:t>発表の流れ</a:t>
            </a:r>
          </a:p>
        </p:txBody>
      </p:sp>
      <p:sp>
        <p:nvSpPr>
          <p:cNvPr id="3" name="コンテンツ プレースホルダー 2">
            <a:extLst>
              <a:ext uri="{FF2B5EF4-FFF2-40B4-BE49-F238E27FC236}">
                <a16:creationId xmlns:a16="http://schemas.microsoft.com/office/drawing/2014/main" id="{EA6F3566-9A84-4DED-A27B-A69CD8CF6C57}"/>
              </a:ext>
            </a:extLst>
          </p:cNvPr>
          <p:cNvSpPr>
            <a:spLocks noGrp="1"/>
          </p:cNvSpPr>
          <p:nvPr>
            <p:ph idx="1"/>
          </p:nvPr>
        </p:nvSpPr>
        <p:spPr>
          <a:xfrm>
            <a:off x="822959" y="1661049"/>
            <a:ext cx="7543801" cy="4531925"/>
          </a:xfrm>
        </p:spPr>
        <p:txBody>
          <a:bodyPr/>
          <a:lstStyle/>
          <a:p>
            <a:pPr marL="742950" indent="-742950">
              <a:buFont typeface="+mj-lt"/>
              <a:buAutoNum type="arabicPeriod"/>
            </a:pPr>
            <a:r>
              <a:rPr kumimoji="1" lang="ja-JP" altLang="en-US" dirty="0">
                <a:solidFill>
                  <a:schemeClr val="bg1">
                    <a:lumMod val="75000"/>
                  </a:schemeClr>
                </a:solidFill>
              </a:rPr>
              <a:t>はじめに</a:t>
            </a:r>
            <a:endParaRPr kumimoji="1" lang="en-US" altLang="ja-JP" dirty="0">
              <a:solidFill>
                <a:schemeClr val="bg1">
                  <a:lumMod val="75000"/>
                </a:schemeClr>
              </a:solidFill>
            </a:endParaRPr>
          </a:p>
          <a:p>
            <a:pPr marL="742950" indent="-742950">
              <a:buFont typeface="+mj-lt"/>
              <a:buAutoNum type="arabicPeriod"/>
            </a:pPr>
            <a:r>
              <a:rPr lang="ja-JP" altLang="en-US" dirty="0">
                <a:solidFill>
                  <a:schemeClr val="bg1">
                    <a:lumMod val="75000"/>
                  </a:schemeClr>
                </a:solidFill>
              </a:rPr>
              <a:t>要素技術</a:t>
            </a:r>
            <a:endParaRPr lang="en-US" altLang="ja-JP" dirty="0">
              <a:solidFill>
                <a:schemeClr val="bg1">
                  <a:lumMod val="75000"/>
                </a:schemeClr>
              </a:solidFill>
            </a:endParaRPr>
          </a:p>
          <a:p>
            <a:pPr marL="742950" indent="-742950">
              <a:buFont typeface="+mj-lt"/>
              <a:buAutoNum type="arabicPeriod"/>
            </a:pPr>
            <a:r>
              <a:rPr lang="ja-JP" altLang="en-US" dirty="0">
                <a:solidFill>
                  <a:schemeClr val="bg1">
                    <a:lumMod val="75000"/>
                  </a:schemeClr>
                </a:solidFill>
              </a:rPr>
              <a:t>問題設定</a:t>
            </a:r>
            <a:endParaRPr lang="en-US" altLang="ja-JP" dirty="0">
              <a:solidFill>
                <a:schemeClr val="bg1">
                  <a:lumMod val="75000"/>
                </a:schemeClr>
              </a:solidFill>
            </a:endParaRPr>
          </a:p>
          <a:p>
            <a:pPr marL="742950" indent="-742950">
              <a:buFont typeface="+mj-lt"/>
              <a:buAutoNum type="arabicPeriod"/>
            </a:pPr>
            <a:r>
              <a:rPr kumimoji="1" lang="ja-JP" altLang="en-US" dirty="0">
                <a:solidFill>
                  <a:schemeClr val="bg1">
                    <a:lumMod val="75000"/>
                  </a:schemeClr>
                </a:solidFill>
              </a:rPr>
              <a:t>手法１</a:t>
            </a:r>
            <a:endParaRPr kumimoji="1" lang="en-US" altLang="ja-JP" dirty="0">
              <a:solidFill>
                <a:schemeClr val="bg1">
                  <a:lumMod val="75000"/>
                </a:schemeClr>
              </a:solidFill>
            </a:endParaRPr>
          </a:p>
          <a:p>
            <a:pPr marL="742950" indent="-742950">
              <a:buFont typeface="+mj-lt"/>
              <a:buAutoNum type="arabicPeriod"/>
            </a:pPr>
            <a:r>
              <a:rPr lang="ja-JP" altLang="en-US" dirty="0">
                <a:solidFill>
                  <a:schemeClr val="bg1">
                    <a:lumMod val="75000"/>
                  </a:schemeClr>
                </a:solidFill>
              </a:rPr>
              <a:t>手法２</a:t>
            </a:r>
            <a:r>
              <a:rPr lang="en-US" altLang="ja-JP" dirty="0">
                <a:solidFill>
                  <a:schemeClr val="bg1">
                    <a:lumMod val="75000"/>
                  </a:schemeClr>
                </a:solidFill>
              </a:rPr>
              <a:t>(GA)</a:t>
            </a:r>
          </a:p>
          <a:p>
            <a:pPr marL="742950" indent="-742950">
              <a:buFont typeface="+mj-lt"/>
              <a:buAutoNum type="arabicPeriod"/>
            </a:pPr>
            <a:r>
              <a:rPr kumimoji="1" lang="ja-JP" altLang="en-US" dirty="0"/>
              <a:t>まとめと今後の課題</a:t>
            </a:r>
          </a:p>
        </p:txBody>
      </p:sp>
      <p:sp>
        <p:nvSpPr>
          <p:cNvPr id="4" name="スライド番号プレースホルダー 3">
            <a:extLst>
              <a:ext uri="{FF2B5EF4-FFF2-40B4-BE49-F238E27FC236}">
                <a16:creationId xmlns:a16="http://schemas.microsoft.com/office/drawing/2014/main" id="{35C788A5-E800-4B67-8212-144F12E0C41A}"/>
              </a:ext>
            </a:extLst>
          </p:cNvPr>
          <p:cNvSpPr>
            <a:spLocks noGrp="1"/>
          </p:cNvSpPr>
          <p:nvPr>
            <p:ph type="sldNum" sz="quarter" idx="12"/>
          </p:nvPr>
        </p:nvSpPr>
        <p:spPr/>
        <p:txBody>
          <a:bodyPr/>
          <a:lstStyle/>
          <a:p>
            <a:fld id="{304739FC-810C-4CDC-B60F-21F1951FBC64}" type="slidenum">
              <a:rPr kumimoji="1" lang="ja-JP" altLang="en-US" smtClean="0"/>
              <a:t>52</a:t>
            </a:fld>
            <a:endParaRPr kumimoji="1" lang="ja-JP" altLang="en-US"/>
          </a:p>
        </p:txBody>
      </p:sp>
    </p:spTree>
    <p:extLst>
      <p:ext uri="{BB962C8B-B14F-4D97-AF65-F5344CB8AC3E}">
        <p14:creationId xmlns:p14="http://schemas.microsoft.com/office/powerpoint/2010/main" val="3968973922"/>
      </p:ext>
    </p:extLst>
  </p:cSld>
  <p:clrMapOvr>
    <a:masterClrMapping/>
  </p:clrMapOvr>
  <mc:AlternateContent xmlns:mc="http://schemas.openxmlformats.org/markup-compatibility/2006" xmlns:p14="http://schemas.microsoft.com/office/powerpoint/2010/main">
    <mc:Choice Requires="p14">
      <p:transition spd="slow" p14:dur="2000" advTm="1330"/>
    </mc:Choice>
    <mc:Fallback xmlns="">
      <p:transition spd="slow" advTm="1330"/>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13883A1-0AA4-4AB6-9869-3F71111C26F1}"/>
              </a:ext>
            </a:extLst>
          </p:cNvPr>
          <p:cNvSpPr>
            <a:spLocks noGrp="1"/>
          </p:cNvSpPr>
          <p:nvPr>
            <p:ph type="title"/>
          </p:nvPr>
        </p:nvSpPr>
        <p:spPr/>
        <p:txBody>
          <a:bodyPr/>
          <a:lstStyle/>
          <a:p>
            <a:r>
              <a:rPr kumimoji="1" lang="ja-JP" altLang="en-US" dirty="0"/>
              <a:t>まとめと</a:t>
            </a:r>
            <a:r>
              <a:rPr lang="ja-JP" altLang="en-US" dirty="0"/>
              <a:t>今後の課題</a:t>
            </a:r>
            <a:endParaRPr kumimoji="1" lang="ja-JP" altLang="en-US" dirty="0"/>
          </a:p>
        </p:txBody>
      </p:sp>
      <p:sp>
        <p:nvSpPr>
          <p:cNvPr id="3" name="コンテンツ プレースホルダー 2">
            <a:extLst>
              <a:ext uri="{FF2B5EF4-FFF2-40B4-BE49-F238E27FC236}">
                <a16:creationId xmlns:a16="http://schemas.microsoft.com/office/drawing/2014/main" id="{606BB0F9-8ECE-42A0-9906-D3BFA124AD33}"/>
              </a:ext>
            </a:extLst>
          </p:cNvPr>
          <p:cNvSpPr>
            <a:spLocks noGrp="1"/>
          </p:cNvSpPr>
          <p:nvPr>
            <p:ph idx="1"/>
          </p:nvPr>
        </p:nvSpPr>
        <p:spPr/>
        <p:txBody>
          <a:bodyPr>
            <a:normAutofit/>
          </a:bodyPr>
          <a:lstStyle/>
          <a:p>
            <a:endParaRPr kumimoji="1" lang="ja-JP" altLang="en-US" dirty="0"/>
          </a:p>
        </p:txBody>
      </p:sp>
      <p:sp>
        <p:nvSpPr>
          <p:cNvPr id="4" name="スライド番号プレースホルダー 3">
            <a:extLst>
              <a:ext uri="{FF2B5EF4-FFF2-40B4-BE49-F238E27FC236}">
                <a16:creationId xmlns:a16="http://schemas.microsoft.com/office/drawing/2014/main" id="{E51138E7-6D8B-4FBE-A0B6-0658EFDF9F6E}"/>
              </a:ext>
            </a:extLst>
          </p:cNvPr>
          <p:cNvSpPr>
            <a:spLocks noGrp="1"/>
          </p:cNvSpPr>
          <p:nvPr>
            <p:ph type="sldNum" sz="quarter" idx="12"/>
          </p:nvPr>
        </p:nvSpPr>
        <p:spPr/>
        <p:txBody>
          <a:bodyPr/>
          <a:lstStyle/>
          <a:p>
            <a:fld id="{304739FC-810C-4CDC-B60F-21F1951FBC64}" type="slidenum">
              <a:rPr kumimoji="1" lang="ja-JP" altLang="en-US" smtClean="0"/>
              <a:t>53</a:t>
            </a:fld>
            <a:endParaRPr kumimoji="1" lang="ja-JP" altLang="en-US"/>
          </a:p>
        </p:txBody>
      </p:sp>
    </p:spTree>
    <p:extLst>
      <p:ext uri="{BB962C8B-B14F-4D97-AF65-F5344CB8AC3E}">
        <p14:creationId xmlns:p14="http://schemas.microsoft.com/office/powerpoint/2010/main" val="731302677"/>
      </p:ext>
    </p:extLst>
  </p:cSld>
  <p:clrMapOvr>
    <a:masterClrMapping/>
  </p:clrMapOvr>
  <mc:AlternateContent xmlns:mc="http://schemas.openxmlformats.org/markup-compatibility/2006" xmlns:p14="http://schemas.microsoft.com/office/powerpoint/2010/main">
    <mc:Choice Requires="p14">
      <p:transition spd="slow" p14:dur="2000" advTm="6665"/>
    </mc:Choice>
    <mc:Fallback xmlns="">
      <p:transition spd="slow" advTm="6665"/>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タイトル 7">
            <a:extLst>
              <a:ext uri="{FF2B5EF4-FFF2-40B4-BE49-F238E27FC236}">
                <a16:creationId xmlns:a16="http://schemas.microsoft.com/office/drawing/2014/main" id="{5695746B-2D09-43FB-B1D1-BE7F3EB79F5C}"/>
              </a:ext>
            </a:extLst>
          </p:cNvPr>
          <p:cNvSpPr>
            <a:spLocks noGrp="1"/>
          </p:cNvSpPr>
          <p:nvPr>
            <p:ph type="title"/>
          </p:nvPr>
        </p:nvSpPr>
        <p:spPr/>
        <p:txBody>
          <a:bodyPr>
            <a:normAutofit/>
          </a:bodyPr>
          <a:lstStyle/>
          <a:p>
            <a:r>
              <a:rPr lang="ja-JP" altLang="en-US" sz="6000" dirty="0"/>
              <a:t>ご清聴ありがとう</a:t>
            </a:r>
            <a:br>
              <a:rPr lang="en-US" altLang="ja-JP" sz="6000" dirty="0"/>
            </a:br>
            <a:r>
              <a:rPr lang="ja-JP" altLang="en-US" sz="6000" dirty="0"/>
              <a:t>ございました</a:t>
            </a:r>
            <a:endParaRPr kumimoji="1" lang="ja-JP" altLang="en-US" sz="6000" dirty="0"/>
          </a:p>
        </p:txBody>
      </p:sp>
      <p:sp>
        <p:nvSpPr>
          <p:cNvPr id="4" name="スライド番号プレースホルダー 3">
            <a:extLst>
              <a:ext uri="{FF2B5EF4-FFF2-40B4-BE49-F238E27FC236}">
                <a16:creationId xmlns:a16="http://schemas.microsoft.com/office/drawing/2014/main" id="{FD0E98B8-3A05-4CDB-9494-F03EA8DF9B7F}"/>
              </a:ext>
            </a:extLst>
          </p:cNvPr>
          <p:cNvSpPr>
            <a:spLocks noGrp="1"/>
          </p:cNvSpPr>
          <p:nvPr>
            <p:ph type="sldNum" sz="quarter" idx="12"/>
          </p:nvPr>
        </p:nvSpPr>
        <p:spPr/>
        <p:txBody>
          <a:bodyPr/>
          <a:lstStyle/>
          <a:p>
            <a:fld id="{304739FC-810C-4CDC-B60F-21F1951FBC64}" type="slidenum">
              <a:rPr kumimoji="1" lang="ja-JP" altLang="en-US" smtClean="0"/>
              <a:t>54</a:t>
            </a:fld>
            <a:endParaRPr kumimoji="1" lang="ja-JP" altLang="en-US"/>
          </a:p>
        </p:txBody>
      </p:sp>
      <p:sp>
        <p:nvSpPr>
          <p:cNvPr id="9" name="正方形/長方形 8">
            <a:extLst>
              <a:ext uri="{FF2B5EF4-FFF2-40B4-BE49-F238E27FC236}">
                <a16:creationId xmlns:a16="http://schemas.microsoft.com/office/drawing/2014/main" id="{8E53B5A8-45DB-4F3F-9A9D-CEBF5EAD6CFB}"/>
              </a:ext>
            </a:extLst>
          </p:cNvPr>
          <p:cNvSpPr/>
          <p:nvPr/>
        </p:nvSpPr>
        <p:spPr>
          <a:xfrm>
            <a:off x="0" y="0"/>
            <a:ext cx="9144000" cy="365125"/>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p>
        </p:txBody>
      </p:sp>
      <p:pic>
        <p:nvPicPr>
          <p:cNvPr id="25602" name="Picture 2" descr="神頼み">
            <a:extLst>
              <a:ext uri="{FF2B5EF4-FFF2-40B4-BE49-F238E27FC236}">
                <a16:creationId xmlns:a16="http://schemas.microsoft.com/office/drawing/2014/main" id="{810E9118-4D65-4255-B57D-A3E08A78B7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88603" y="2420112"/>
            <a:ext cx="2857500" cy="190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3194475"/>
      </p:ext>
    </p:extLst>
  </p:cSld>
  <p:clrMapOvr>
    <a:masterClrMapping/>
  </p:clrMapOvr>
  <mc:AlternateContent xmlns:mc="http://schemas.openxmlformats.org/markup-compatibility/2006" xmlns:p14="http://schemas.microsoft.com/office/powerpoint/2010/main">
    <mc:Choice Requires="p14">
      <p:transition spd="slow" p14:dur="2000" advTm="1079"/>
    </mc:Choice>
    <mc:Fallback xmlns="">
      <p:transition spd="slow" advTm="1079"/>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DC54766-522D-4A36-9F3D-27B28C68CF96}"/>
              </a:ext>
            </a:extLst>
          </p:cNvPr>
          <p:cNvSpPr>
            <a:spLocks noGrp="1"/>
          </p:cNvSpPr>
          <p:nvPr>
            <p:ph type="title"/>
          </p:nvPr>
        </p:nvSpPr>
        <p:spPr/>
        <p:txBody>
          <a:bodyPr>
            <a:normAutofit/>
          </a:bodyPr>
          <a:lstStyle/>
          <a:p>
            <a:r>
              <a:rPr kumimoji="1" lang="ja-JP" altLang="en-US" dirty="0"/>
              <a:t>アーキテクチャ設計の難しさ</a:t>
            </a:r>
          </a:p>
        </p:txBody>
      </p:sp>
      <p:sp>
        <p:nvSpPr>
          <p:cNvPr id="4" name="スライド番号プレースホルダー 3">
            <a:extLst>
              <a:ext uri="{FF2B5EF4-FFF2-40B4-BE49-F238E27FC236}">
                <a16:creationId xmlns:a16="http://schemas.microsoft.com/office/drawing/2014/main" id="{E584AA1A-0C06-4BBA-B90E-C4C5D7199DB9}"/>
              </a:ext>
            </a:extLst>
          </p:cNvPr>
          <p:cNvSpPr>
            <a:spLocks noGrp="1"/>
          </p:cNvSpPr>
          <p:nvPr>
            <p:ph type="sldNum" sz="quarter" idx="12"/>
          </p:nvPr>
        </p:nvSpPr>
        <p:spPr/>
        <p:txBody>
          <a:bodyPr/>
          <a:lstStyle/>
          <a:p>
            <a:fld id="{304739FC-810C-4CDC-B60F-21F1951FBC64}" type="slidenum">
              <a:rPr kumimoji="1" lang="ja-JP" altLang="en-US" smtClean="0"/>
              <a:t>6</a:t>
            </a:fld>
            <a:endParaRPr kumimoji="1" lang="ja-JP" altLang="en-US"/>
          </a:p>
        </p:txBody>
      </p:sp>
      <p:sp>
        <p:nvSpPr>
          <p:cNvPr id="5" name="正方形/長方形 4">
            <a:extLst>
              <a:ext uri="{FF2B5EF4-FFF2-40B4-BE49-F238E27FC236}">
                <a16:creationId xmlns:a16="http://schemas.microsoft.com/office/drawing/2014/main" id="{F9476C83-44DD-4C44-9E36-472E15ABE586}"/>
              </a:ext>
            </a:extLst>
          </p:cNvPr>
          <p:cNvSpPr/>
          <p:nvPr/>
        </p:nvSpPr>
        <p:spPr>
          <a:xfrm>
            <a:off x="941727" y="3724556"/>
            <a:ext cx="2492990" cy="620767"/>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wrap="none" anchor="b">
            <a:normAutofit/>
          </a:bodyPr>
          <a:lstStyle/>
          <a:p>
            <a:pPr algn="ctr"/>
            <a:r>
              <a:rPr kumimoji="1" lang="ja-JP" altLang="en-US" sz="2800" dirty="0"/>
              <a:t>モデルの設計</a:t>
            </a:r>
            <a:endParaRPr lang="ja-JP" altLang="en-US" sz="2800" dirty="0"/>
          </a:p>
        </p:txBody>
      </p:sp>
      <p:pic>
        <p:nvPicPr>
          <p:cNvPr id="3074" name="Picture 2" descr="若い大工のイラスト">
            <a:extLst>
              <a:ext uri="{FF2B5EF4-FFF2-40B4-BE49-F238E27FC236}">
                <a16:creationId xmlns:a16="http://schemas.microsoft.com/office/drawing/2014/main" id="{4FE1C6A3-41D5-4033-995E-933D28C736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51363" y="2168881"/>
            <a:ext cx="1227606" cy="1391493"/>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ふき取り検査のイラスト">
            <a:extLst>
              <a:ext uri="{FF2B5EF4-FFF2-40B4-BE49-F238E27FC236}">
                <a16:creationId xmlns:a16="http://schemas.microsoft.com/office/drawing/2014/main" id="{D398D5F1-A0CB-40EE-9AD5-C53D489094D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84898" y="1917175"/>
            <a:ext cx="1443249" cy="1654154"/>
          </a:xfrm>
          <a:prstGeom prst="rect">
            <a:avLst/>
          </a:prstGeom>
          <a:noFill/>
          <a:extLst>
            <a:ext uri="{909E8E84-426E-40DD-AFC4-6F175D3DCCD1}">
              <a14:hiddenFill xmlns:a14="http://schemas.microsoft.com/office/drawing/2010/main">
                <a:solidFill>
                  <a:srgbClr val="FFFFFF"/>
                </a:solidFill>
              </a14:hiddenFill>
            </a:ext>
          </a:extLst>
        </p:spPr>
      </p:pic>
      <p:sp>
        <p:nvSpPr>
          <p:cNvPr id="8" name="正方形/長方形 7">
            <a:extLst>
              <a:ext uri="{FF2B5EF4-FFF2-40B4-BE49-F238E27FC236}">
                <a16:creationId xmlns:a16="http://schemas.microsoft.com/office/drawing/2014/main" id="{B037D337-96C1-4786-9FE5-752F95D2CD04}"/>
              </a:ext>
            </a:extLst>
          </p:cNvPr>
          <p:cNvSpPr/>
          <p:nvPr/>
        </p:nvSpPr>
        <p:spPr>
          <a:xfrm>
            <a:off x="5681981" y="3724556"/>
            <a:ext cx="2139246" cy="616966"/>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wrap="none" anchor="b">
            <a:normAutofit/>
          </a:bodyPr>
          <a:lstStyle/>
          <a:p>
            <a:pPr algn="ctr"/>
            <a:r>
              <a:rPr lang="ja-JP" altLang="en-US" sz="2800" dirty="0"/>
              <a:t>性能の測定</a:t>
            </a:r>
          </a:p>
        </p:txBody>
      </p:sp>
      <p:sp>
        <p:nvSpPr>
          <p:cNvPr id="20" name="正方形/長方形 19">
            <a:extLst>
              <a:ext uri="{FF2B5EF4-FFF2-40B4-BE49-F238E27FC236}">
                <a16:creationId xmlns:a16="http://schemas.microsoft.com/office/drawing/2014/main" id="{303C01EC-1448-4E36-8651-256DEF1C8CED}"/>
              </a:ext>
            </a:extLst>
          </p:cNvPr>
          <p:cNvSpPr/>
          <p:nvPr/>
        </p:nvSpPr>
        <p:spPr>
          <a:xfrm>
            <a:off x="5424256" y="1695635"/>
            <a:ext cx="2663301" cy="2769833"/>
          </a:xfrm>
          <a:prstGeom prst="rect">
            <a:avLst/>
          </a:prstGeom>
          <a:solidFill>
            <a:schemeClr val="bg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p>
        </p:txBody>
      </p:sp>
      <p:sp>
        <p:nvSpPr>
          <p:cNvPr id="19" name="テキスト ボックス 18">
            <a:extLst>
              <a:ext uri="{FF2B5EF4-FFF2-40B4-BE49-F238E27FC236}">
                <a16:creationId xmlns:a16="http://schemas.microsoft.com/office/drawing/2014/main" id="{3652B249-5A5A-472F-B879-DE52BAEF0F33}"/>
              </a:ext>
            </a:extLst>
          </p:cNvPr>
          <p:cNvSpPr txBox="1"/>
          <p:nvPr/>
        </p:nvSpPr>
        <p:spPr>
          <a:xfrm>
            <a:off x="6278300" y="2550294"/>
            <a:ext cx="1056443" cy="1446550"/>
          </a:xfrm>
          <a:prstGeom prst="rect">
            <a:avLst/>
          </a:prstGeom>
          <a:noFill/>
        </p:spPr>
        <p:txBody>
          <a:bodyPr wrap="square" rtlCol="0" anchor="ctr">
            <a:spAutoFit/>
          </a:bodyPr>
          <a:lstStyle/>
          <a:p>
            <a:pPr algn="ctr"/>
            <a:r>
              <a:rPr kumimoji="1" lang="en-US" altLang="ja-JP" sz="8800" dirty="0">
                <a:ln w="34925">
                  <a:solidFill>
                    <a:schemeClr val="bg1"/>
                  </a:solidFill>
                </a:ln>
                <a:solidFill>
                  <a:schemeClr val="accent1"/>
                </a:solidFill>
                <a:latin typeface="Arial Black" panose="020B0A04020102020204" pitchFamily="34" charset="0"/>
              </a:rPr>
              <a:t>?</a:t>
            </a:r>
            <a:endParaRPr kumimoji="1" lang="ja-JP" altLang="en-US" sz="8800" dirty="0">
              <a:ln w="34925">
                <a:solidFill>
                  <a:schemeClr val="bg1"/>
                </a:solidFill>
              </a:ln>
              <a:solidFill>
                <a:schemeClr val="accent1"/>
              </a:solidFill>
              <a:latin typeface="Arial Black" panose="020B0A04020102020204" pitchFamily="34" charset="0"/>
            </a:endParaRPr>
          </a:p>
        </p:txBody>
      </p:sp>
      <p:sp>
        <p:nvSpPr>
          <p:cNvPr id="22" name="矢印: 左右 21">
            <a:extLst>
              <a:ext uri="{FF2B5EF4-FFF2-40B4-BE49-F238E27FC236}">
                <a16:creationId xmlns:a16="http://schemas.microsoft.com/office/drawing/2014/main" id="{DA619AFF-8996-4F37-94C8-624A7DB866EC}"/>
              </a:ext>
            </a:extLst>
          </p:cNvPr>
          <p:cNvSpPr/>
          <p:nvPr/>
        </p:nvSpPr>
        <p:spPr>
          <a:xfrm>
            <a:off x="3753360" y="2930669"/>
            <a:ext cx="1647851" cy="685800"/>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コンテンツ プレースホルダー 2">
            <a:extLst>
              <a:ext uri="{FF2B5EF4-FFF2-40B4-BE49-F238E27FC236}">
                <a16:creationId xmlns:a16="http://schemas.microsoft.com/office/drawing/2014/main" id="{5BDF4C08-FB9B-42C7-9185-0B228A8FFF05}"/>
              </a:ext>
            </a:extLst>
          </p:cNvPr>
          <p:cNvSpPr>
            <a:spLocks noGrp="1"/>
          </p:cNvSpPr>
          <p:nvPr>
            <p:ph idx="1"/>
          </p:nvPr>
        </p:nvSpPr>
        <p:spPr>
          <a:xfrm>
            <a:off x="822959" y="5033638"/>
            <a:ext cx="7543801" cy="1159335"/>
          </a:xfrm>
        </p:spPr>
        <p:txBody>
          <a:bodyPr/>
          <a:lstStyle/>
          <a:p>
            <a:pPr lvl="1"/>
            <a:r>
              <a:rPr kumimoji="1" lang="ja-JP" altLang="en-US" dirty="0"/>
              <a:t>設計と性能の関係が不明瞭</a:t>
            </a:r>
          </a:p>
        </p:txBody>
      </p:sp>
    </p:spTree>
    <p:extLst>
      <p:ext uri="{BB962C8B-B14F-4D97-AF65-F5344CB8AC3E}">
        <p14:creationId xmlns:p14="http://schemas.microsoft.com/office/powerpoint/2010/main" val="495426037"/>
      </p:ext>
    </p:extLst>
  </p:cSld>
  <p:clrMapOvr>
    <a:masterClrMapping/>
  </p:clrMapOvr>
  <mc:AlternateContent xmlns:mc="http://schemas.openxmlformats.org/markup-compatibility/2006" xmlns:p14="http://schemas.microsoft.com/office/powerpoint/2010/main">
    <mc:Choice Requires="p14">
      <p:transition spd="slow" p14:dur="2000" advTm="6369"/>
    </mc:Choice>
    <mc:Fallback xmlns="">
      <p:transition spd="slow" advTm="6369"/>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2D2CA43-889D-472F-A15A-BE9AB4A20677}"/>
              </a:ext>
            </a:extLst>
          </p:cNvPr>
          <p:cNvSpPr>
            <a:spLocks noGrp="1"/>
          </p:cNvSpPr>
          <p:nvPr>
            <p:ph type="title"/>
          </p:nvPr>
        </p:nvSpPr>
        <p:spPr/>
        <p:txBody>
          <a:bodyPr/>
          <a:lstStyle/>
          <a:p>
            <a:r>
              <a:rPr lang="en-US" altLang="ja-JP" dirty="0"/>
              <a:t>Neural Architecture Search</a:t>
            </a:r>
          </a:p>
        </p:txBody>
      </p:sp>
      <p:sp>
        <p:nvSpPr>
          <p:cNvPr id="3" name="コンテンツ プレースホルダー 2">
            <a:extLst>
              <a:ext uri="{FF2B5EF4-FFF2-40B4-BE49-F238E27FC236}">
                <a16:creationId xmlns:a16="http://schemas.microsoft.com/office/drawing/2014/main" id="{A0C95482-7F34-42EF-84C4-29A1AB900522}"/>
              </a:ext>
            </a:extLst>
          </p:cNvPr>
          <p:cNvSpPr>
            <a:spLocks noGrp="1"/>
          </p:cNvSpPr>
          <p:nvPr>
            <p:ph idx="1"/>
          </p:nvPr>
        </p:nvSpPr>
        <p:spPr/>
        <p:txBody>
          <a:bodyPr/>
          <a:lstStyle/>
          <a:p>
            <a:r>
              <a:rPr lang="en-US" altLang="ja-JP" dirty="0" err="1"/>
              <a:t>AutoML</a:t>
            </a:r>
            <a:r>
              <a:rPr lang="ja-JP" altLang="en-US" dirty="0"/>
              <a:t>の一分野</a:t>
            </a:r>
            <a:endParaRPr lang="en-US" altLang="ja-JP" dirty="0"/>
          </a:p>
          <a:p>
            <a:endParaRPr lang="en-US" altLang="ja-JP" sz="1200" dirty="0"/>
          </a:p>
          <a:p>
            <a:pPr lvl="1"/>
            <a:r>
              <a:rPr lang="en-US" altLang="ja-JP" dirty="0"/>
              <a:t>Neural Architecture Search with Reinforcement Learning</a:t>
            </a:r>
          </a:p>
          <a:p>
            <a:pPr lvl="1"/>
            <a:endParaRPr lang="en-US" altLang="ja-JP" dirty="0"/>
          </a:p>
          <a:p>
            <a:pPr lvl="1"/>
            <a:r>
              <a:rPr lang="en-US" altLang="ja-JP" dirty="0"/>
              <a:t>Differentiable Architecture Search</a:t>
            </a:r>
          </a:p>
          <a:p>
            <a:pPr marL="201168" lvl="1" indent="0">
              <a:buNone/>
            </a:pPr>
            <a:endParaRPr lang="en-US" altLang="ja-JP" sz="4000" dirty="0"/>
          </a:p>
          <a:p>
            <a:endParaRPr kumimoji="1" lang="ja-JP" altLang="en-US" dirty="0"/>
          </a:p>
        </p:txBody>
      </p:sp>
      <p:sp>
        <p:nvSpPr>
          <p:cNvPr id="4" name="スライド番号プレースホルダー 3">
            <a:extLst>
              <a:ext uri="{FF2B5EF4-FFF2-40B4-BE49-F238E27FC236}">
                <a16:creationId xmlns:a16="http://schemas.microsoft.com/office/drawing/2014/main" id="{2D6F4046-9E5F-4894-81D8-89C4465CB1A8}"/>
              </a:ext>
            </a:extLst>
          </p:cNvPr>
          <p:cNvSpPr>
            <a:spLocks noGrp="1"/>
          </p:cNvSpPr>
          <p:nvPr>
            <p:ph type="sldNum" sz="quarter" idx="12"/>
          </p:nvPr>
        </p:nvSpPr>
        <p:spPr/>
        <p:txBody>
          <a:bodyPr/>
          <a:lstStyle/>
          <a:p>
            <a:fld id="{304739FC-810C-4CDC-B60F-21F1951FBC64}" type="slidenum">
              <a:rPr kumimoji="1" lang="ja-JP" altLang="en-US" smtClean="0"/>
              <a:t>7</a:t>
            </a:fld>
            <a:endParaRPr kumimoji="1" lang="ja-JP" altLang="en-US"/>
          </a:p>
        </p:txBody>
      </p:sp>
    </p:spTree>
    <p:extLst>
      <p:ext uri="{BB962C8B-B14F-4D97-AF65-F5344CB8AC3E}">
        <p14:creationId xmlns:p14="http://schemas.microsoft.com/office/powerpoint/2010/main" val="1518140100"/>
      </p:ext>
    </p:extLst>
  </p:cSld>
  <p:clrMapOvr>
    <a:masterClrMapping/>
  </p:clrMapOvr>
  <mc:AlternateContent xmlns:mc="http://schemas.openxmlformats.org/markup-compatibility/2006" xmlns:p14="http://schemas.microsoft.com/office/powerpoint/2010/main">
    <mc:Choice Requires="p14">
      <p:transition spd="slow" p14:dur="2000" advTm="3887"/>
    </mc:Choice>
    <mc:Fallback xmlns="">
      <p:transition spd="slow" advTm="3887"/>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2D2CA43-889D-472F-A15A-BE9AB4A20677}"/>
              </a:ext>
            </a:extLst>
          </p:cNvPr>
          <p:cNvSpPr>
            <a:spLocks noGrp="1"/>
          </p:cNvSpPr>
          <p:nvPr>
            <p:ph type="title"/>
          </p:nvPr>
        </p:nvSpPr>
        <p:spPr/>
        <p:txBody>
          <a:bodyPr/>
          <a:lstStyle/>
          <a:p>
            <a:r>
              <a:rPr lang="en-US" altLang="ja-JP" dirty="0"/>
              <a:t>Neural Architecture Search</a:t>
            </a:r>
          </a:p>
        </p:txBody>
      </p:sp>
      <p:sp>
        <p:nvSpPr>
          <p:cNvPr id="3" name="コンテンツ プレースホルダー 2">
            <a:extLst>
              <a:ext uri="{FF2B5EF4-FFF2-40B4-BE49-F238E27FC236}">
                <a16:creationId xmlns:a16="http://schemas.microsoft.com/office/drawing/2014/main" id="{A0C95482-7F34-42EF-84C4-29A1AB900522}"/>
              </a:ext>
            </a:extLst>
          </p:cNvPr>
          <p:cNvSpPr>
            <a:spLocks noGrp="1"/>
          </p:cNvSpPr>
          <p:nvPr>
            <p:ph idx="1"/>
          </p:nvPr>
        </p:nvSpPr>
        <p:spPr/>
        <p:txBody>
          <a:bodyPr/>
          <a:lstStyle/>
          <a:p>
            <a:r>
              <a:rPr lang="en-US" altLang="ja-JP" dirty="0" err="1"/>
              <a:t>AutoML</a:t>
            </a:r>
            <a:r>
              <a:rPr lang="ja-JP" altLang="en-US" dirty="0"/>
              <a:t>の一分野</a:t>
            </a:r>
            <a:endParaRPr lang="en-US" altLang="ja-JP" dirty="0"/>
          </a:p>
          <a:p>
            <a:endParaRPr lang="en-US" altLang="ja-JP" sz="1200" dirty="0"/>
          </a:p>
          <a:p>
            <a:pPr lvl="1"/>
            <a:r>
              <a:rPr lang="en-US" altLang="ja-JP" dirty="0"/>
              <a:t>Neural Architecture Search with Reinforcement Learning</a:t>
            </a:r>
          </a:p>
          <a:p>
            <a:pPr lvl="1"/>
            <a:endParaRPr lang="en-US" altLang="ja-JP" dirty="0"/>
          </a:p>
          <a:p>
            <a:pPr lvl="1"/>
            <a:r>
              <a:rPr lang="en-US" altLang="ja-JP" dirty="0"/>
              <a:t>Differentiable Architecture Search</a:t>
            </a:r>
          </a:p>
          <a:p>
            <a:pPr marL="566928" lvl="3" indent="0">
              <a:buNone/>
            </a:pPr>
            <a:r>
              <a:rPr lang="en-US" altLang="ja-JP" sz="3200" dirty="0"/>
              <a:t>=</a:t>
            </a:r>
            <a:r>
              <a:rPr lang="ja-JP" altLang="en-US" sz="3200" dirty="0"/>
              <a:t>注目されている</a:t>
            </a:r>
            <a:endParaRPr lang="en-US" altLang="ja-JP" sz="3200" dirty="0"/>
          </a:p>
          <a:p>
            <a:pPr lvl="1"/>
            <a:endParaRPr lang="en-US" altLang="ja-JP" sz="4000" dirty="0"/>
          </a:p>
          <a:p>
            <a:endParaRPr kumimoji="1" lang="ja-JP" altLang="en-US" dirty="0"/>
          </a:p>
        </p:txBody>
      </p:sp>
      <p:sp>
        <p:nvSpPr>
          <p:cNvPr id="4" name="スライド番号プレースホルダー 3">
            <a:extLst>
              <a:ext uri="{FF2B5EF4-FFF2-40B4-BE49-F238E27FC236}">
                <a16:creationId xmlns:a16="http://schemas.microsoft.com/office/drawing/2014/main" id="{2D6F4046-9E5F-4894-81D8-89C4465CB1A8}"/>
              </a:ext>
            </a:extLst>
          </p:cNvPr>
          <p:cNvSpPr>
            <a:spLocks noGrp="1"/>
          </p:cNvSpPr>
          <p:nvPr>
            <p:ph type="sldNum" sz="quarter" idx="12"/>
          </p:nvPr>
        </p:nvSpPr>
        <p:spPr/>
        <p:txBody>
          <a:bodyPr/>
          <a:lstStyle/>
          <a:p>
            <a:fld id="{304739FC-810C-4CDC-B60F-21F1951FBC64}" type="slidenum">
              <a:rPr kumimoji="1" lang="ja-JP" altLang="en-US" smtClean="0"/>
              <a:t>8</a:t>
            </a:fld>
            <a:endParaRPr kumimoji="1" lang="ja-JP" altLang="en-US"/>
          </a:p>
        </p:txBody>
      </p:sp>
    </p:spTree>
    <p:extLst>
      <p:ext uri="{BB962C8B-B14F-4D97-AF65-F5344CB8AC3E}">
        <p14:creationId xmlns:p14="http://schemas.microsoft.com/office/powerpoint/2010/main" val="1852890526"/>
      </p:ext>
    </p:extLst>
  </p:cSld>
  <p:clrMapOvr>
    <a:masterClrMapping/>
  </p:clrMapOvr>
  <mc:AlternateContent xmlns:mc="http://schemas.openxmlformats.org/markup-compatibility/2006" xmlns:p14="http://schemas.microsoft.com/office/powerpoint/2010/main">
    <mc:Choice Requires="p14">
      <p:transition spd="slow" p14:dur="2000" advTm="3887"/>
    </mc:Choice>
    <mc:Fallback xmlns="">
      <p:transition spd="slow" advTm="3887"/>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9A71CDC-97C2-465F-8B9B-AE9D55104F50}"/>
              </a:ext>
            </a:extLst>
          </p:cNvPr>
          <p:cNvSpPr>
            <a:spLocks noGrp="1"/>
          </p:cNvSpPr>
          <p:nvPr>
            <p:ph type="title"/>
          </p:nvPr>
        </p:nvSpPr>
        <p:spPr/>
        <p:txBody>
          <a:bodyPr/>
          <a:lstStyle/>
          <a:p>
            <a:r>
              <a:rPr kumimoji="1" lang="ja-JP" altLang="en-US" dirty="0"/>
              <a:t>発表の流れ</a:t>
            </a:r>
          </a:p>
        </p:txBody>
      </p:sp>
      <p:sp>
        <p:nvSpPr>
          <p:cNvPr id="3" name="コンテンツ プレースホルダー 2">
            <a:extLst>
              <a:ext uri="{FF2B5EF4-FFF2-40B4-BE49-F238E27FC236}">
                <a16:creationId xmlns:a16="http://schemas.microsoft.com/office/drawing/2014/main" id="{EA6F3566-9A84-4DED-A27B-A69CD8CF6C57}"/>
              </a:ext>
            </a:extLst>
          </p:cNvPr>
          <p:cNvSpPr>
            <a:spLocks noGrp="1"/>
          </p:cNvSpPr>
          <p:nvPr>
            <p:ph idx="1"/>
          </p:nvPr>
        </p:nvSpPr>
        <p:spPr>
          <a:xfrm>
            <a:off x="822959" y="1661049"/>
            <a:ext cx="7543801" cy="4531925"/>
          </a:xfrm>
        </p:spPr>
        <p:txBody>
          <a:bodyPr/>
          <a:lstStyle/>
          <a:p>
            <a:pPr marL="742950" indent="-742950">
              <a:buFont typeface="+mj-lt"/>
              <a:buAutoNum type="arabicPeriod"/>
            </a:pPr>
            <a:r>
              <a:rPr kumimoji="1" lang="ja-JP" altLang="en-US" dirty="0">
                <a:solidFill>
                  <a:schemeClr val="bg1">
                    <a:lumMod val="75000"/>
                  </a:schemeClr>
                </a:solidFill>
              </a:rPr>
              <a:t>はじめに</a:t>
            </a:r>
            <a:endParaRPr kumimoji="1" lang="en-US" altLang="ja-JP" dirty="0">
              <a:solidFill>
                <a:schemeClr val="bg1">
                  <a:lumMod val="75000"/>
                </a:schemeClr>
              </a:solidFill>
            </a:endParaRPr>
          </a:p>
          <a:p>
            <a:pPr marL="742950" indent="-742950">
              <a:buFont typeface="+mj-lt"/>
              <a:buAutoNum type="arabicPeriod"/>
            </a:pPr>
            <a:r>
              <a:rPr lang="ja-JP" altLang="en-US" dirty="0"/>
              <a:t>要素技術</a:t>
            </a:r>
            <a:endParaRPr lang="en-US" altLang="ja-JP" dirty="0"/>
          </a:p>
          <a:p>
            <a:pPr marL="742950" indent="-742950">
              <a:buFont typeface="+mj-lt"/>
              <a:buAutoNum type="arabicPeriod"/>
            </a:pPr>
            <a:r>
              <a:rPr lang="ja-JP" altLang="en-US" dirty="0">
                <a:solidFill>
                  <a:schemeClr val="bg1">
                    <a:lumMod val="75000"/>
                  </a:schemeClr>
                </a:solidFill>
              </a:rPr>
              <a:t>問題設定</a:t>
            </a:r>
            <a:endParaRPr lang="en-US" altLang="ja-JP" dirty="0">
              <a:solidFill>
                <a:schemeClr val="bg1">
                  <a:lumMod val="75000"/>
                </a:schemeClr>
              </a:solidFill>
            </a:endParaRPr>
          </a:p>
          <a:p>
            <a:pPr marL="742950" indent="-742950">
              <a:buFont typeface="+mj-lt"/>
              <a:buAutoNum type="arabicPeriod"/>
            </a:pPr>
            <a:r>
              <a:rPr kumimoji="1" lang="ja-JP" altLang="en-US" dirty="0">
                <a:solidFill>
                  <a:schemeClr val="bg1">
                    <a:lumMod val="75000"/>
                  </a:schemeClr>
                </a:solidFill>
              </a:rPr>
              <a:t>手法１</a:t>
            </a:r>
            <a:endParaRPr kumimoji="1" lang="en-US" altLang="ja-JP" dirty="0">
              <a:solidFill>
                <a:schemeClr val="bg1">
                  <a:lumMod val="75000"/>
                </a:schemeClr>
              </a:solidFill>
            </a:endParaRPr>
          </a:p>
          <a:p>
            <a:pPr marL="742950" indent="-742950">
              <a:buFont typeface="+mj-lt"/>
              <a:buAutoNum type="arabicPeriod"/>
            </a:pPr>
            <a:r>
              <a:rPr lang="ja-JP" altLang="en-US" dirty="0">
                <a:solidFill>
                  <a:schemeClr val="bg1">
                    <a:lumMod val="75000"/>
                  </a:schemeClr>
                </a:solidFill>
              </a:rPr>
              <a:t>手法２</a:t>
            </a:r>
            <a:r>
              <a:rPr lang="en-US" altLang="ja-JP" dirty="0">
                <a:solidFill>
                  <a:schemeClr val="bg1">
                    <a:lumMod val="75000"/>
                  </a:schemeClr>
                </a:solidFill>
              </a:rPr>
              <a:t>(GA)</a:t>
            </a:r>
          </a:p>
          <a:p>
            <a:pPr marL="742950" indent="-742950">
              <a:buFont typeface="+mj-lt"/>
              <a:buAutoNum type="arabicPeriod"/>
            </a:pPr>
            <a:r>
              <a:rPr kumimoji="1" lang="ja-JP" altLang="en-US" dirty="0">
                <a:solidFill>
                  <a:schemeClr val="bg1">
                    <a:lumMod val="75000"/>
                  </a:schemeClr>
                </a:solidFill>
              </a:rPr>
              <a:t>まとめと今後の課題</a:t>
            </a:r>
          </a:p>
        </p:txBody>
      </p:sp>
      <p:sp>
        <p:nvSpPr>
          <p:cNvPr id="4" name="スライド番号プレースホルダー 3">
            <a:extLst>
              <a:ext uri="{FF2B5EF4-FFF2-40B4-BE49-F238E27FC236}">
                <a16:creationId xmlns:a16="http://schemas.microsoft.com/office/drawing/2014/main" id="{35C788A5-E800-4B67-8212-144F12E0C41A}"/>
              </a:ext>
            </a:extLst>
          </p:cNvPr>
          <p:cNvSpPr>
            <a:spLocks noGrp="1"/>
          </p:cNvSpPr>
          <p:nvPr>
            <p:ph type="sldNum" sz="quarter" idx="12"/>
          </p:nvPr>
        </p:nvSpPr>
        <p:spPr/>
        <p:txBody>
          <a:bodyPr/>
          <a:lstStyle/>
          <a:p>
            <a:fld id="{304739FC-810C-4CDC-B60F-21F1951FBC64}" type="slidenum">
              <a:rPr kumimoji="1" lang="ja-JP" altLang="en-US" smtClean="0"/>
              <a:t>9</a:t>
            </a:fld>
            <a:endParaRPr kumimoji="1" lang="ja-JP" altLang="en-US"/>
          </a:p>
        </p:txBody>
      </p:sp>
    </p:spTree>
    <p:extLst>
      <p:ext uri="{BB962C8B-B14F-4D97-AF65-F5344CB8AC3E}">
        <p14:creationId xmlns:p14="http://schemas.microsoft.com/office/powerpoint/2010/main" val="1056141456"/>
      </p:ext>
    </p:extLst>
  </p:cSld>
  <p:clrMapOvr>
    <a:masterClrMapping/>
  </p:clrMapOvr>
  <mc:AlternateContent xmlns:mc="http://schemas.openxmlformats.org/markup-compatibility/2006" xmlns:p14="http://schemas.microsoft.com/office/powerpoint/2010/main">
    <mc:Choice Requires="p14">
      <p:transition spd="slow" p14:dur="2000" advTm="3158"/>
    </mc:Choice>
    <mc:Fallback xmlns="">
      <p:transition spd="slow" advTm="3158"/>
    </mc:Fallback>
  </mc:AlternateContent>
</p:sld>
</file>

<file path=ppt/theme/theme1.xml><?xml version="1.0" encoding="utf-8"?>
<a:theme xmlns:a="http://schemas.openxmlformats.org/drawingml/2006/main" name="レトロスペクト">
  <a:themeElements>
    <a:clrScheme name="レトロスペクト">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レトロスペクト">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7885</TotalTime>
  <Words>2533</Words>
  <Application>Microsoft Office PowerPoint</Application>
  <PresentationFormat>画面に合わせる (4:3)</PresentationFormat>
  <Paragraphs>496</Paragraphs>
  <Slides>54</Slides>
  <Notes>29</Notes>
  <HiddenSlides>0</HiddenSlides>
  <MMClips>0</MMClips>
  <ScaleCrop>false</ScaleCrop>
  <HeadingPairs>
    <vt:vector size="8" baseType="variant">
      <vt:variant>
        <vt:lpstr>使用されているフォント</vt:lpstr>
      </vt:variant>
      <vt:variant>
        <vt:i4>10</vt:i4>
      </vt:variant>
      <vt:variant>
        <vt:lpstr>テーマ</vt:lpstr>
      </vt:variant>
      <vt:variant>
        <vt:i4>1</vt:i4>
      </vt:variant>
      <vt:variant>
        <vt:lpstr>埋め込まれた OLE サーバー</vt:lpstr>
      </vt:variant>
      <vt:variant>
        <vt:i4>1</vt:i4>
      </vt:variant>
      <vt:variant>
        <vt:lpstr>スライド タイトル</vt:lpstr>
      </vt:variant>
      <vt:variant>
        <vt:i4>54</vt:i4>
      </vt:variant>
    </vt:vector>
  </HeadingPairs>
  <TitlesOfParts>
    <vt:vector size="66" baseType="lpstr">
      <vt:lpstr>Yu Gothic UI Light</vt:lpstr>
      <vt:lpstr>メイリオ</vt:lpstr>
      <vt:lpstr>游ゴシック</vt:lpstr>
      <vt:lpstr>Arial</vt:lpstr>
      <vt:lpstr>Arial Black</vt:lpstr>
      <vt:lpstr>Bahnschrift SemiBold</vt:lpstr>
      <vt:lpstr>Calibri</vt:lpstr>
      <vt:lpstr>Cambria Math</vt:lpstr>
      <vt:lpstr>Century Gothic</vt:lpstr>
      <vt:lpstr>Wingdings</vt:lpstr>
      <vt:lpstr>レトロスペクト</vt:lpstr>
      <vt:lpstr>ビットマップ イメージ</vt:lpstr>
      <vt:lpstr>TDGA を導入した DARTS による 深層学習の構造探索</vt:lpstr>
      <vt:lpstr>発表の流れ</vt:lpstr>
      <vt:lpstr>発表の流れ</vt:lpstr>
      <vt:lpstr>深層学習モデルの発展</vt:lpstr>
      <vt:lpstr>アーキテクチャ設計の難しさ</vt:lpstr>
      <vt:lpstr>アーキテクチャ設計の難しさ</vt:lpstr>
      <vt:lpstr>Neural Architecture Search</vt:lpstr>
      <vt:lpstr>Neural Architecture Search</vt:lpstr>
      <vt:lpstr>発表の流れ</vt:lpstr>
      <vt:lpstr>NAS with RL (従来)</vt:lpstr>
      <vt:lpstr>Differentiable Architecture Search</vt:lpstr>
      <vt:lpstr>Differentiable Architecture Search</vt:lpstr>
      <vt:lpstr>Differentiable Architecture Search</vt:lpstr>
      <vt:lpstr>Differentiable Architecture Search</vt:lpstr>
      <vt:lpstr>Differentiable Architecture Search</vt:lpstr>
      <vt:lpstr>Differentiable Architecture Search</vt:lpstr>
      <vt:lpstr>Genetic Algorithm</vt:lpstr>
      <vt:lpstr>Thermodynamical Genetic Algorithm</vt:lpstr>
      <vt:lpstr>Thermodynamical Genetic Algorithm</vt:lpstr>
      <vt:lpstr>発表の流れ</vt:lpstr>
      <vt:lpstr>ネットワーク構造の探索</vt:lpstr>
      <vt:lpstr>ネットワーク構造の探索</vt:lpstr>
      <vt:lpstr>ネットワーク構造の探索</vt:lpstr>
      <vt:lpstr>問題設定</vt:lpstr>
      <vt:lpstr>ショートカットの条件</vt:lpstr>
      <vt:lpstr>ショートカットの条件</vt:lpstr>
      <vt:lpstr>発表の流れ</vt:lpstr>
      <vt:lpstr>実験2 ： 提案手法</vt:lpstr>
      <vt:lpstr>実験2 ： 提案手法</vt:lpstr>
      <vt:lpstr>Thermodynamical Genetic Algorithm</vt:lpstr>
      <vt:lpstr>1. DARTS + TDGA(w, α)</vt:lpstr>
      <vt:lpstr>2. DARTS + TDGA(α)</vt:lpstr>
      <vt:lpstr>3. DARTS + TDGA</vt:lpstr>
      <vt:lpstr>実験2 ： 提案手法</vt:lpstr>
      <vt:lpstr>実験2 ： 実験手順</vt:lpstr>
      <vt:lpstr>実験設定</vt:lpstr>
      <vt:lpstr>実験2 ： 事前学習の設定</vt:lpstr>
      <vt:lpstr>実験2 ： DARTS+TDGAの設定</vt:lpstr>
      <vt:lpstr>実験2 ： DARTS+TDGAの設定</vt:lpstr>
      <vt:lpstr>実験2 ： ネットワーク評価の設定</vt:lpstr>
      <vt:lpstr>実験結果</vt:lpstr>
      <vt:lpstr>実験結果：</vt:lpstr>
      <vt:lpstr>実験結果：</vt:lpstr>
      <vt:lpstr>提案手法1</vt:lpstr>
      <vt:lpstr>実験結果</vt:lpstr>
      <vt:lpstr>実験結果：</vt:lpstr>
      <vt:lpstr>ネットワークの比較</vt:lpstr>
      <vt:lpstr>ネットワークの比較</vt:lpstr>
      <vt:lpstr>ネットワークの比較</vt:lpstr>
      <vt:lpstr>考察</vt:lpstr>
      <vt:lpstr>PowerPoint プレゼンテーション</vt:lpstr>
      <vt:lpstr>発表の流れ</vt:lpstr>
      <vt:lpstr>まとめと今後の課題</vt:lpstr>
      <vt:lpstr>ご清聴ありがとう ございました</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DARTSを用いたあれのあれ</dc:title>
  <dc:creator>Tatsuya Sugiyama</dc:creator>
  <cp:lastModifiedBy>Tatsuya Sugiyama</cp:lastModifiedBy>
  <cp:revision>120</cp:revision>
  <dcterms:created xsi:type="dcterms:W3CDTF">2020-12-08T23:06:56Z</dcterms:created>
  <dcterms:modified xsi:type="dcterms:W3CDTF">2021-02-09T09:00:07Z</dcterms:modified>
</cp:coreProperties>
</file>